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8" r:id="rId1"/>
  </p:sldMasterIdLst>
  <p:notesMasterIdLst>
    <p:notesMasterId r:id="rId24"/>
  </p:notesMasterIdLst>
  <p:sldIdLst>
    <p:sldId id="310" r:id="rId2"/>
    <p:sldId id="257" r:id="rId3"/>
    <p:sldId id="357" r:id="rId4"/>
    <p:sldId id="358" r:id="rId5"/>
    <p:sldId id="352" r:id="rId6"/>
    <p:sldId id="353" r:id="rId7"/>
    <p:sldId id="354" r:id="rId8"/>
    <p:sldId id="355" r:id="rId9"/>
    <p:sldId id="343" r:id="rId10"/>
    <p:sldId id="360" r:id="rId11"/>
    <p:sldId id="361" r:id="rId12"/>
    <p:sldId id="359" r:id="rId13"/>
    <p:sldId id="345" r:id="rId14"/>
    <p:sldId id="346" r:id="rId15"/>
    <p:sldId id="362" r:id="rId16"/>
    <p:sldId id="363" r:id="rId17"/>
    <p:sldId id="348" r:id="rId18"/>
    <p:sldId id="349" r:id="rId19"/>
    <p:sldId id="350" r:id="rId20"/>
    <p:sldId id="351" r:id="rId21"/>
    <p:sldId id="364" r:id="rId22"/>
    <p:sldId id="34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k" initials="E" lastIdx="4" clrIdx="0">
    <p:extLst>
      <p:ext uri="{19B8F6BF-5375-455C-9EA6-DF929625EA0E}">
        <p15:presenceInfo xmlns:p15="http://schemas.microsoft.com/office/powerpoint/2012/main" userId="Eric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6A2"/>
    <a:srgbClr val="FFFFCC"/>
    <a:srgbClr val="DAD000"/>
    <a:srgbClr val="AB890D"/>
    <a:srgbClr val="CAA210"/>
    <a:srgbClr val="FFF871"/>
    <a:srgbClr val="FFF305"/>
    <a:srgbClr val="FAEE00"/>
    <a:srgbClr val="F1CD49"/>
    <a:srgbClr val="E8BA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7" autoAdjust="0"/>
    <p:restoredTop sz="86355" autoAdjust="0"/>
  </p:normalViewPr>
  <p:slideViewPr>
    <p:cSldViewPr snapToGrid="0">
      <p:cViewPr varScale="1">
        <p:scale>
          <a:sx n="61" d="100"/>
          <a:sy n="61" d="100"/>
        </p:scale>
        <p:origin x="894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BF096-3424-4C6A-8931-4DE75BE38EAF}" type="datetimeFigureOut">
              <a:rPr lang="es-MX" smtClean="0"/>
              <a:t>02/11/2023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65E55-3FB5-4C96-9531-74B3BB12FE2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6381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0569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¿Porqué hay un uno en la expresión de </a:t>
            </a:r>
            <a:r>
              <a:rPr lang="es-MX" dirty="0" err="1"/>
              <a:t>N_op</a:t>
            </a:r>
            <a:r>
              <a:rPr lang="es-MX"/>
              <a:t>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65E55-3FB5-4C96-9531-74B3BB12FE23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3305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65E55-3FB5-4C96-9531-74B3BB12FE23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8356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¿Cómo se linealiza la ecuación?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65E55-3FB5-4C96-9531-74B3BB12FE23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0479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¿Cómo se linealiza la ecuación?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65E55-3FB5-4C96-9531-74B3BB12FE23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9624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¿Qué se hace cuando se quiere minimizar algo?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65E55-3FB5-4C96-9531-74B3BB12FE23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6951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¿Cómo se linealiza la ecuación?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65E55-3FB5-4C96-9531-74B3BB12FE23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0277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 rtlCol="0">
            <a:noAutofit/>
          </a:bodyPr>
          <a:lstStyle>
            <a:lvl1pPr rtl="0">
              <a:defRPr sz="4051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256" name="línea" descr="Gráfico de líneas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orma libre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58" name="Forma libre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59" name="Forma libre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0" name="Forma libre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1" name="Forma libre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2" name="Forma libre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3" name="Forma libre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4" name="Forma libre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5" name="Forma libre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6" name="Forma libre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7" name="Forma libre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8" name="Forma libre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9" name="Forma libre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0" name="Forma libre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1" name="Forma libre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2" name="Forma libre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3" name="Forma libre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4" name="Forma libre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5" name="Forma libre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6" name="Forma libre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7" name="Forma libre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8" name="Forma libre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9" name="Forma libre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0" name="Forma libre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1" name="Forma libre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2" name="Forma libre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3" name="Forma libre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4" name="Forma libre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5" name="Forma libre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6" name="Forma libre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7" name="Forma libre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8" name="Forma libre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9" name="Forma libre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0" name="Forma libre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1" name="Forma libre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2" name="Forma libre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3" name="Forma libre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4" name="Forma libre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5" name="Forma libre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6" name="Forma libre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7" name="Forma libre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8" name="Forma libre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9" name="Forma libre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0" name="Forma libre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1" name="Forma libre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2" name="Forma libre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3" name="Forma libre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4" name="Forma libre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5" name="Forma libre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6" name="Forma libre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7" name="Forma libre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8" name="Forma libre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9" name="Forma libre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0" name="Forma libre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1" name="Forma libre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2" name="Forma libre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3" name="Forma libre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4" name="Forma libre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5" name="Forma libre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6" name="Forma libre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7" name="Forma libre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8" name="Forma libre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9" name="Forma libre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0" name="Forma libre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1" name="Forma libre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2" name="Forma libre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3" name="Forma libre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4" name="Forma libre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5" name="Forma libre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6" name="Forma libre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7" name="Forma libre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8" name="Forma libre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9" name="Forma libre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0" name="Forma libre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1" name="Forma libre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2" name="Forma libre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3" name="Forma libre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4" name="Forma libre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5" name="Forma libre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6" name="Forma libre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7" name="Forma libre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8" name="Forma libre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9" name="Forma libre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0" name="Forma libre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1" name="Forma libre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2" name="Forma libre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3" name="Forma libre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4" name="Forma libre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5" name="Forma libre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6" name="Forma libre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7" name="Forma libre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8" name="Forma libre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9" name="Forma libre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0" name="Forma libre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1" name="Forma libre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2" name="Forma libre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3" name="Forma libre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4" name="Forma libre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5" name="Forma libre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6" name="Forma libre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7" name="Forma libre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8" name="Forma libre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9" name="Forma libre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0" name="Forma libre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1" name="Forma libre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2" name="Forma libre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3" name="Forma libre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4" name="Forma libre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5" name="Forma libre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6" name="Forma libre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7" name="Forma libre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8" name="Forma libre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9" name="Forma libre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0" name="Forma libre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1" name="Forma libre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2" name="Forma libre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3" name="Forma libre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4" name="Forma libre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5" name="Forma libre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6" name="Forma libre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7" name="Forma libre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8" name="Forma libre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9" name="Forma libre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</p:grp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6347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7" name="línea" descr="Gráfico de líneas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orma libre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9" name="Forma libre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0" name="Forma libre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1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2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3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4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5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4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5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6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7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8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9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0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1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2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3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4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5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6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7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8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9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0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1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2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3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4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5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6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7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8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9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0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1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2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3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4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5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6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7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8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9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0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1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2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3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4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5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6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7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8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9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0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1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2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3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4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5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6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7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8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9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80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81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10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7" name="línea" descr="Gráfico de líneas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9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0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1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2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3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4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5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4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5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6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7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8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9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0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1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2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3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4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5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6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7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8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39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0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1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2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3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4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5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6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7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8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49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0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1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2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3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4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5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6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7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8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59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0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1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2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3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4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5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6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7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8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69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0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1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2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3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4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5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6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7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8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79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80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81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08171" y="277815"/>
            <a:ext cx="9146383" cy="5898573"/>
          </a:xfrm>
        </p:spPr>
        <p:txBody>
          <a:bodyPr vert="eaVert" rtlCol="0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67" name="línea" descr="Gráfico de líneas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9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0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1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2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3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4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5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6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7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8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9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0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1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2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3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4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5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6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7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8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9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0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1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2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3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4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5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6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7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8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9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0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1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2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3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4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5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6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7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8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9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0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1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2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3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4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5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6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7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8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9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0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1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2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3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4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5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6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7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8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9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0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1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2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3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4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5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6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7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8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9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40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41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3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rtlCol="0" anchor="b">
            <a:noAutofit/>
          </a:bodyPr>
          <a:lstStyle>
            <a:lvl1pPr algn="l" rtl="0">
              <a:defRPr sz="3301" b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255" name="línea" descr="Gráfico de líneas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orma libre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57" name="Forma libre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58" name="Forma libre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59" name="Forma libre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0" name="Forma libre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1" name="Forma libre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2" name="Forma libre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3" name="Forma libre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4" name="Forma libre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5" name="Forma libre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6" name="Forma libre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7" name="Forma libre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8" name="Forma libre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69" name="Forma libre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0" name="Forma libre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1" name="Forma libre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2" name="Forma libre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3" name="Forma libre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4" name="Forma libre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5" name="Forma libre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6" name="Forma libre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7" name="Forma libre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8" name="Forma libre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79" name="Forma libre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0" name="Forma libre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1" name="Forma libre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2" name="Forma libre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3" name="Forma libre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4" name="Forma libre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5" name="Forma libre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6" name="Forma libre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7" name="Forma libre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8" name="Forma libre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89" name="Forma libre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0" name="Forma libre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1" name="Forma libre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2" name="Forma libre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3" name="Forma libre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4" name="Forma libre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5" name="Forma libre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6" name="Forma libre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7" name="Forma libre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8" name="Forma libre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299" name="Forma libre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0" name="Forma libre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1" name="Forma libre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2" name="Forma libre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3" name="Forma libre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4" name="Forma libre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5" name="Forma libre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6" name="Forma libre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7" name="Forma libre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8" name="Forma libre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09" name="Forma libre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0" name="Forma libre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1" name="Forma libre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2" name="Forma libre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3" name="Forma libre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4" name="Forma libre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5" name="Forma libre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6" name="Forma libre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7" name="Forma libre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8" name="Forma libre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19" name="Forma libre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0" name="Forma libre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1" name="Forma libre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2" name="Forma libre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3" name="Forma libre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4" name="Forma libre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5" name="Forma libre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6" name="Forma libre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7" name="Forma libre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8" name="Forma libre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29" name="Forma libre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0" name="Forma libre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1" name="Forma libre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2" name="Forma libre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3" name="Forma libre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4" name="Forma libre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5" name="Forma libre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6" name="Forma libre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7" name="Forma libre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8" name="Forma libre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39" name="Forma libre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0" name="Forma libre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1" name="Forma libre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2" name="Forma libre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3" name="Forma libre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4" name="Forma libre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5" name="Forma libre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6" name="Forma libre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7" name="Forma libre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8" name="Forma libre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49" name="Forma libre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0" name="Forma libre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1" name="Forma libre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2" name="Forma libre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3" name="Forma libre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4" name="Forma libre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5" name="Forma libre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6" name="Forma libre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7" name="Forma libre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8" name="Forma libre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59" name="Forma libre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0" name="Forma libre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1" name="Forma libre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2" name="Forma libre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3" name="Forma libre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4" name="Forma libre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5" name="Forma libre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6" name="Forma libre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7" name="Forma libre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8" name="Forma libre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69" name="Forma libre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0" name="Forma libre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1" name="Forma libre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2" name="Forma libre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3" name="Forma libre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4" name="Forma libre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5" name="Forma libre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6" name="Forma libre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7" name="Forma libre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  <p:sp>
          <p:nvSpPr>
            <p:cNvPr id="378" name="Forma libre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/>
            </a:p>
          </p:txBody>
        </p:sp>
      </p:grp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noProof="0"/>
              <a:t>Haga clic para modificar el estilo de texto del patrón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9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58" name="línea" descr="Gráfico de líneas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0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1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2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3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4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5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6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7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8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9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0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1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2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3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4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5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6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7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8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9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0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1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2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3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4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5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6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7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8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9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0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1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2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3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4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5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6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7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8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9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0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1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2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3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4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5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6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7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8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9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0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1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2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3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4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5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6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7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8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9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0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1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2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3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4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5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6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7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8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9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0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1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2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4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60" name="línea" descr="Gráfico de líneas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orma libre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2" name="Forma libre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3" name="Forma libre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4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5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6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7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8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9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0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1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2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3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4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5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6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7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8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9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0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1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2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3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4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5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6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7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8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9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0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1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2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3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4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5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6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7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8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9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0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1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2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3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4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5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6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7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8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9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0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1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2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3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4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5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6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7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8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9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0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1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2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3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4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5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6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7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8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9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0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1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2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3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4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s-ES" noProof="0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 rtlCol="0"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s-ES" noProof="0"/>
              <a:t>Haga clic para modificar el estilo de texto del patrón</a:t>
            </a:r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5" name="Marcador de posición de contenido 3"/>
          <p:cNvSpPr>
            <a:spLocks noGrp="1"/>
          </p:cNvSpPr>
          <p:nvPr>
            <p:ph sz="half" idx="13"/>
          </p:nvPr>
        </p:nvSpPr>
        <p:spPr>
          <a:xfrm>
            <a:off x="6248439" y="2819402"/>
            <a:ext cx="4417703" cy="3352801"/>
          </a:xfrm>
        </p:spPr>
        <p:txBody>
          <a:bodyPr rtlCol="0"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0595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56" name="línea" descr="Gráfico de líneas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58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59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0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1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2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3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4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5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6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7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8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69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0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1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2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3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4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5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6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7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8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79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0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1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2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3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4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5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6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7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8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89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0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1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2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3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4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5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6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7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8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199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0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1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2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3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4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5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6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7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8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09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0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1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2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3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4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5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6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7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8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19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0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1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2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3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4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5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6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7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8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29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  <p:sp>
          <p:nvSpPr>
            <p:cNvPr id="230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350" noProof="0" dirty="0">
                <a:ln>
                  <a:noFill/>
                </a:ln>
              </a:endParaRPr>
            </a:p>
          </p:txBody>
        </p:sp>
      </p:grp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04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rtlCol="0" anchor="b">
            <a:noAutofit/>
          </a:bodyPr>
          <a:lstStyle>
            <a:lvl1pPr algn="l" rtl="0">
              <a:defRPr sz="2401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s-ES" noProof="0"/>
              <a:t>Haga clic para modificar el estilo de texto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grpSp>
        <p:nvGrpSpPr>
          <p:cNvPr id="615" name="marco" descr="Gráfico de cuadro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upo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upo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orma libre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orma libre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orma libre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upo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orma libre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orma libre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orma libre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upo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upo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orma libre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orma libre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orma libre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upo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orma libre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orma libre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orma libre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1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rtlCol="0" anchor="b">
            <a:noAutofit/>
          </a:bodyPr>
          <a:lstStyle>
            <a:lvl1pPr algn="l" rtl="0">
              <a:defRPr sz="2401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 descr="Marcador de posición vacío para agregar una imagen. Haga clic en el marcador de posición y seleccione la imagen que quiera agregar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614" name="marco" descr="Gráfico de cuadro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upo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upo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orma libre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orma libre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orma libre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upo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orma libre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orma libre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orma libre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upo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upo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orma libre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orma libre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orma libre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upo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orma libre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orma libre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orma libre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orma libre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orma libre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orma libre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orma libre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orma libre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orma libre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orma libre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orma libre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orma libre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orma libre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orma libre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orma libre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orma libre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orma libre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orma libre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orma libre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orma libre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orma libre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orma libre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orma libre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orma libre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orma libre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orma libre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orma libre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orma libre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orma libre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orma libre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orma libre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orma libre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orma libre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orma libre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orma libre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orma libre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orma libre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orma libre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orma libre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orma libre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orma libre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orma libre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orma libre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orma libre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orma libre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orma libre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orma libre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orma libre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orma libre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orma libre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orma libre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orma libre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orma libre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orma libre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orma libre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orma libre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orma libre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orma libre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orma libre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orma libre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orma libre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orma libre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orma libre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orma libre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orma libre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orma libre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orma libre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orma libre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orma libre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orma libre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orma libre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orma libre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orma libre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orma libre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sz="1350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s-ES" noProof="0"/>
              <a:t>Haga clic para modificar el estilo de texto del patrón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3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dirty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344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7" Type="http://schemas.openxmlformats.org/officeDocument/2006/relationships/image" Target="../media/image31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0.emf"/><Relationship Id="rId10" Type="http://schemas.openxmlformats.org/officeDocument/2006/relationships/image" Target="../media/image33.emf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55.png"/><Relationship Id="rId7" Type="http://schemas.openxmlformats.org/officeDocument/2006/relationships/image" Target="../media/image36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10" Type="http://schemas.openxmlformats.org/officeDocument/2006/relationships/image" Target="../media/image40.png"/><Relationship Id="rId4" Type="http://schemas.openxmlformats.org/officeDocument/2006/relationships/image" Target="../media/image56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2.png"/><Relationship Id="rId7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64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76.png"/><Relationship Id="rId5" Type="http://schemas.openxmlformats.org/officeDocument/2006/relationships/image" Target="../media/image71.png"/><Relationship Id="rId10" Type="http://schemas.openxmlformats.org/officeDocument/2006/relationships/image" Target="../media/image75.png"/><Relationship Id="rId4" Type="http://schemas.openxmlformats.org/officeDocument/2006/relationships/image" Target="../media/image11.jpeg"/><Relationship Id="rId9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6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10" Type="http://schemas.openxmlformats.org/officeDocument/2006/relationships/image" Target="../media/image25.png"/><Relationship Id="rId4" Type="http://schemas.openxmlformats.org/officeDocument/2006/relationships/image" Target="../media/image14.jpeg"/><Relationship Id="rId9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60.png"/><Relationship Id="rId3" Type="http://schemas.openxmlformats.org/officeDocument/2006/relationships/image" Target="../media/image350.png"/><Relationship Id="rId7" Type="http://schemas.openxmlformats.org/officeDocument/2006/relationships/image" Target="../media/image6.jpeg"/><Relationship Id="rId12" Type="http://schemas.openxmlformats.org/officeDocument/2006/relationships/image" Target="../media/image5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58.png"/><Relationship Id="rId5" Type="http://schemas.openxmlformats.org/officeDocument/2006/relationships/image" Target="../media/image370.png"/><Relationship Id="rId10" Type="http://schemas.openxmlformats.org/officeDocument/2006/relationships/image" Target="../media/image410.png"/><Relationship Id="rId4" Type="http://schemas.openxmlformats.org/officeDocument/2006/relationships/image" Target="../media/image360.png"/><Relationship Id="rId9" Type="http://schemas.openxmlformats.org/officeDocument/2006/relationships/image" Target="../media/image400.png"/><Relationship Id="rId14" Type="http://schemas.openxmlformats.org/officeDocument/2006/relationships/image" Target="../media/image4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1.jpeg"/><Relationship Id="rId7" Type="http://schemas.openxmlformats.org/officeDocument/2006/relationships/image" Target="../media/image6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png"/><Relationship Id="rId4" Type="http://schemas.openxmlformats.org/officeDocument/2006/relationships/image" Target="../media/image4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3.jpeg"/><Relationship Id="rId7" Type="http://schemas.openxmlformats.org/officeDocument/2006/relationships/image" Target="../media/image8.emf"/><Relationship Id="rId12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0.emf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98.png"/><Relationship Id="rId7" Type="http://schemas.openxmlformats.org/officeDocument/2006/relationships/image" Target="../media/image6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6.jpeg"/><Relationship Id="rId7" Type="http://schemas.openxmlformats.org/officeDocument/2006/relationships/image" Target="../media/image2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9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6.jpeg"/><Relationship Id="rId16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1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2.jpeg"/><Relationship Id="rId4" Type="http://schemas.openxmlformats.org/officeDocument/2006/relationships/image" Target="../media/image2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5.png"/><Relationship Id="rId5" Type="http://schemas.openxmlformats.org/officeDocument/2006/relationships/image" Target="../media/image26.jpg"/><Relationship Id="rId10" Type="http://schemas.openxmlformats.org/officeDocument/2006/relationships/image" Target="../media/image37.png"/><Relationship Id="rId4" Type="http://schemas.openxmlformats.org/officeDocument/2006/relationships/image" Target="../media/image321.png"/><Relationship Id="rId9" Type="http://schemas.openxmlformats.org/officeDocument/2006/relationships/image" Target="../media/image3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8.emf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C86009E9-E4FA-4D15-9273-3B40DF472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46" y="697705"/>
            <a:ext cx="2985041" cy="2542814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994284" y="4922689"/>
            <a:ext cx="10203432" cy="1508591"/>
          </a:xfrm>
          <a:prstGeom prst="rect">
            <a:avLst/>
          </a:prstGeom>
        </p:spPr>
        <p:txBody>
          <a:bodyPr rtlCol="0"/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800" b="1" dirty="0">
                <a:ln w="0">
                  <a:noFill/>
                </a:ln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outerShdw blurRad="127000" algn="ctr" rotWithShape="0">
                    <a:schemeClr val="tx1">
                      <a:lumMod val="75000"/>
                    </a:schemeClr>
                  </a:outerShdw>
                </a:effectLst>
                <a:latin typeface="Bradley Hand ITC" panose="03070402050302030203" pitchFamily="66" charset="0"/>
              </a:rPr>
              <a:t>INCERTIDUMBRES Y ANÁLISIS GRAFICO DE MEDICIONES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57117508-BBB4-4D4E-A7C0-E50A9E1A0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796" y="675171"/>
            <a:ext cx="3367858" cy="25202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555B17E3-CBB7-411D-9D31-C2D5EA63A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852" y="1445083"/>
            <a:ext cx="4280231" cy="319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Cte. de gravedad y péndulo.</a:t>
            </a:r>
            <a:endParaRPr lang="es-MX" sz="4400" dirty="0"/>
          </a:p>
        </p:txBody>
      </p:sp>
      <p:cxnSp>
        <p:nvCxnSpPr>
          <p:cNvPr id="18" name="Conector recto 17"/>
          <p:cNvCxnSpPr/>
          <p:nvPr/>
        </p:nvCxnSpPr>
        <p:spPr>
          <a:xfrm rot="5400000" flipV="1">
            <a:off x="4247644" y="4073965"/>
            <a:ext cx="3528000" cy="0"/>
          </a:xfrm>
          <a:prstGeom prst="line">
            <a:avLst/>
          </a:prstGeom>
          <a:ln w="82550" cmpd="dbl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6000">
                  <a:srgbClr val="FFC000"/>
                </a:gs>
                <a:gs pos="62000">
                  <a:srgbClr val="FFC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371301" y="1746623"/>
                <a:ext cx="5440563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indent="-514350">
                  <a:spcBef>
                    <a:spcPts val="600"/>
                  </a:spcBef>
                  <a:buFont typeface="+mj-lt"/>
                  <a:buAutoNum type="romanUcPeriod" startAt="3"/>
                </a:pPr>
                <a:r>
                  <a:rPr lang="es-MX" sz="2000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889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Con las tipo B, se calcula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000" b="0" i="1" dirty="0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i="1" dirty="0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MX" sz="2000" i="1" dirty="0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𝑛𝑜𝑚</m:t>
                        </m:r>
                      </m:sub>
                    </m:sSub>
                  </m:oMath>
                </a14:m>
                <a:r>
                  <a:rPr lang="es-MX" sz="2000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889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 usando adición en cuadratura y de ser necesario propagación de incertidumbre con un dato representativo.</a:t>
                </a:r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01" y="1746623"/>
                <a:ext cx="5440563" cy="13234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953" y="4273443"/>
            <a:ext cx="3786353" cy="5335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1285288" y="3066065"/>
                <a:ext cx="3562514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MX" b="0" i="1" smtClean="0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𝑛𝑜𝑚</m:t>
                          </m:r>
                          <m:r>
                            <a:rPr lang="es-MX" b="0" i="1" smtClean="0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s-MX" b="0" i="1" smtClean="0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s-MX" i="0">
                          <a:solidFill>
                            <a:srgbClr val="FFFF00"/>
                          </a:solidFill>
                          <a:effectLst>
                            <a:glow rad="1524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i="1">
                          <a:solidFill>
                            <a:srgbClr val="FFFF00"/>
                          </a:solidFill>
                          <a:effectLst>
                            <a:glow rad="1524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s-MX" i="1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i="1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s-MX" i="1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ad>
                        <m:radPr>
                          <m:degHide m:val="on"/>
                          <m:ctrlPr>
                            <a:rPr lang="es-MX" i="1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MX" i="1">
                                  <a:solidFill>
                                    <a:srgbClr val="FFFF00"/>
                                  </a:solidFill>
                                  <a:effectLst>
                                    <a:glow rad="1524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i="1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524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MX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s-MX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s-MX" i="1">
                                              <a:solidFill>
                                                <a:srgbClr val="FFFF00"/>
                                              </a:solidFill>
                                              <a:effectLst>
                                                <a:glow rad="152400">
                                                  <a:srgbClr val="FFC000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MX" i="1">
                                              <a:solidFill>
                                                <a:srgbClr val="FFFF00"/>
                                              </a:solidFill>
                                              <a:effectLst>
                                                <a:glow rad="152400">
                                                  <a:srgbClr val="FFC000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lang="es-MX" i="1">
                                              <a:solidFill>
                                                <a:srgbClr val="FFFF00"/>
                                              </a:solidFill>
                                              <a:effectLst>
                                                <a:glow rad="152400">
                                                  <a:srgbClr val="FFC000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MX">
                                  <a:solidFill>
                                    <a:srgbClr val="FFFF00"/>
                                  </a:solidFill>
                                  <a:effectLst>
                                    <a:glow rad="1524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MX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MX" i="1">
                                  <a:solidFill>
                                    <a:srgbClr val="FFFF00"/>
                                  </a:solidFill>
                                  <a:effectLst>
                                    <a:glow rad="1524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i="1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524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MX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s-MX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s-MX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s-MX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s-MX" i="1">
                                              <a:solidFill>
                                                <a:srgbClr val="FFFF00"/>
                                              </a:solidFill>
                                              <a:effectLst>
                                                <a:glow rad="152400">
                                                  <a:srgbClr val="FFC000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MX" i="1">
                                              <a:solidFill>
                                                <a:srgbClr val="FFFF00"/>
                                              </a:solidFill>
                                              <a:effectLst>
                                                <a:glow rad="152400">
                                                  <a:srgbClr val="FFC000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lang="es-MX" i="1">
                                              <a:solidFill>
                                                <a:srgbClr val="FFFF00"/>
                                              </a:solidFill>
                                              <a:effectLst>
                                                <a:glow rad="152400">
                                                  <a:srgbClr val="FFC000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MX">
                                  <a:solidFill>
                                    <a:srgbClr val="FFFF00"/>
                                  </a:solidFill>
                                  <a:effectLst>
                                    <a:glow rad="1524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s-MX" dirty="0">
                  <a:solidFill>
                    <a:srgbClr val="FFFF00"/>
                  </a:solidFill>
                  <a:effectLst>
                    <a:glow rad="152400">
                      <a:srgbClr val="FFC000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288" y="3066065"/>
                <a:ext cx="3562514" cy="910699"/>
              </a:xfrm>
              <a:prstGeom prst="rect">
                <a:avLst/>
              </a:prstGeom>
              <a:blipFill rotWithShape="0">
                <a:blip r:embed="rId6"/>
                <a:stretch>
                  <a:fillRect l="-171" t="-5369" r="-514" b="-1140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953" y="4896057"/>
            <a:ext cx="3837177" cy="80029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841" y="5816301"/>
            <a:ext cx="3903289" cy="3011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/>
              <p:cNvSpPr/>
              <p:nvPr/>
            </p:nvSpPr>
            <p:spPr>
              <a:xfrm>
                <a:off x="6211425" y="1752067"/>
                <a:ext cx="5799761" cy="1116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indent="-514350">
                  <a:spcBef>
                    <a:spcPts val="600"/>
                  </a:spcBef>
                  <a:buFont typeface="+mj-lt"/>
                  <a:buAutoNum type="romanUcPeriod" startAt="4"/>
                </a:pPr>
                <a:r>
                  <a:rPr lang="es-MX" sz="2000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889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Se determina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000" i="1" dirty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i="1" dirty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MX" sz="2000" i="1" dirty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𝑜𝑝</m:t>
                        </m:r>
                      </m:sub>
                    </m:sSub>
                  </m:oMath>
                </a14:m>
                <a:r>
                  <a:rPr lang="es-MX" sz="2000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889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.</a:t>
                </a:r>
              </a:p>
              <a:p>
                <a:pPr marL="514350" indent="-514350">
                  <a:spcBef>
                    <a:spcPts val="600"/>
                  </a:spcBef>
                  <a:buFont typeface="+mj-lt"/>
                  <a:buAutoNum type="romanUcPeriod" startAt="4"/>
                </a:pPr>
                <a:r>
                  <a:rPr lang="es-MX" sz="2000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889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Se calcula el promedio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MX" sz="2000" i="1" dirty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sz="2000" i="1" dirty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s-MX" sz="2000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889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 y la incertidumbre estadística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000" i="1" dirty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i="1" dirty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MX" sz="2000" i="1" dirty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𝑒𝑠𝑡</m:t>
                        </m:r>
                      </m:sub>
                    </m:sSub>
                  </m:oMath>
                </a14:m>
                <a:r>
                  <a:rPr lang="es-MX" sz="2000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889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425" y="1752067"/>
                <a:ext cx="5799761" cy="111626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agen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4653" y="2936862"/>
            <a:ext cx="3307622" cy="37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0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Cte. de gravedad y péndulo.</a:t>
            </a:r>
            <a:endParaRPr lang="es-MX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371301" y="1746623"/>
                <a:ext cx="1021404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indent="-514350">
                  <a:spcBef>
                    <a:spcPts val="600"/>
                  </a:spcBef>
                  <a:buFont typeface="+mj-lt"/>
                  <a:buAutoNum type="romanUcPeriod" startAt="6"/>
                </a:pPr>
                <a:r>
                  <a:rPr lang="es-MX" sz="2400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889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Se calcula la incertidumbre absoluta de la medición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sz="2400" dirty="0">
                        <a:blipFill>
                          <a:blip r:embed="rId2"/>
                          <a:tile tx="0" ty="0" sx="100000" sy="100000" flip="none" algn="tl"/>
                        </a:blipFill>
                        <a:effectLst>
                          <a:glow rad="88900">
                            <a:schemeClr val="tx1">
                              <a:lumMod val="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Δ</m:t>
                    </m:r>
                    <m:r>
                      <a:rPr lang="es-MX" sz="2400" i="1" dirty="0">
                        <a:blipFill>
                          <a:blip r:embed="rId2"/>
                          <a:tile tx="0" ty="0" sx="100000" sy="100000" flip="none" algn="tl"/>
                        </a:blipFill>
                        <a:effectLst>
                          <a:glow rad="88900">
                            <a:schemeClr val="tx1">
                              <a:lumMod val="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MX" sz="2400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889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01" y="1746623"/>
                <a:ext cx="10214041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/>
              <p:cNvSpPr/>
              <p:nvPr/>
            </p:nvSpPr>
            <p:spPr>
              <a:xfrm>
                <a:off x="378378" y="3472807"/>
                <a:ext cx="1054264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indent="-514350">
                  <a:spcBef>
                    <a:spcPts val="600"/>
                  </a:spcBef>
                  <a:buFont typeface="+mj-lt"/>
                  <a:buAutoNum type="romanUcPeriod" startAt="7"/>
                </a:pPr>
                <a:r>
                  <a:rPr lang="es-MX" sz="2400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889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Se expresa el resultado de la medición como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MX" sz="2400" i="1" dirty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sz="2400" i="1" dirty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s-MX" sz="2400" i="1" dirty="0">
                        <a:blipFill>
                          <a:blip r:embed="rId2"/>
                          <a:tile tx="0" ty="0" sx="100000" sy="100000" flip="none" algn="tl"/>
                        </a:blipFill>
                        <a:effectLst>
                          <a:glow rad="88900">
                            <a:schemeClr val="tx1">
                              <a:lumMod val="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±</m:t>
                    </m:r>
                    <m:r>
                      <m:rPr>
                        <m:sty m:val="p"/>
                      </m:rPr>
                      <a:rPr lang="es-MX" sz="2400" dirty="0">
                        <a:blipFill>
                          <a:blip r:embed="rId2"/>
                          <a:tile tx="0" ty="0" sx="100000" sy="100000" flip="none" algn="tl"/>
                        </a:blipFill>
                        <a:effectLst>
                          <a:glow rad="88900">
                            <a:schemeClr val="tx1">
                              <a:lumMod val="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Δ</m:t>
                    </m:r>
                    <m:r>
                      <a:rPr lang="es-MX" sz="2400" i="1" dirty="0">
                        <a:blipFill>
                          <a:blip r:embed="rId2"/>
                          <a:tile tx="0" ty="0" sx="100000" sy="100000" flip="none" algn="tl"/>
                        </a:blipFill>
                        <a:effectLst>
                          <a:glow rad="88900">
                            <a:schemeClr val="tx1">
                              <a:lumMod val="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s-MX" sz="2400" dirty="0">
                  <a:blipFill>
                    <a:blip r:embed="rId2"/>
                    <a:tile tx="0" ty="0" sx="100000" sy="100000" flip="none" algn="tl"/>
                  </a:blipFill>
                  <a:effectLst>
                    <a:glow rad="88900">
                      <a:schemeClr val="tx1">
                        <a:lumMod val="75000"/>
                        <a:alpha val="40000"/>
                      </a:schemeClr>
                    </a:glow>
                  </a:effectLst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78" y="3472807"/>
                <a:ext cx="10542648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21" y="2405841"/>
            <a:ext cx="4364870" cy="33681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244" y="2840510"/>
            <a:ext cx="2263783" cy="3481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5864" y="2561320"/>
            <a:ext cx="2255334" cy="36266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6868" y="4218570"/>
            <a:ext cx="5718398" cy="11872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ángulo 14"/>
              <p:cNvSpPr/>
              <p:nvPr/>
            </p:nvSpPr>
            <p:spPr>
              <a:xfrm>
                <a:off x="1959411" y="5727015"/>
                <a:ext cx="412074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MX" sz="360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6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974</m:t>
                      </m:r>
                      <m:r>
                        <a:rPr lang="es-MX" sz="36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±5 </m:t>
                      </m:r>
                      <m:r>
                        <a:rPr lang="es-MX" sz="36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s-MX" sz="36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s-MX" sz="3600" b="0" i="1" smtClean="0">
                              <a:solidFill>
                                <a:srgbClr val="92D050"/>
                              </a:solidFill>
                              <a:effectLst>
                                <a:glow rad="1016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600" b="0" i="1" smtClean="0">
                              <a:solidFill>
                                <a:srgbClr val="92D050"/>
                              </a:solidFill>
                              <a:effectLst>
                                <a:glow rad="1016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s-MX" sz="3600" b="0" i="1" smtClean="0">
                              <a:solidFill>
                                <a:srgbClr val="92D050"/>
                              </a:solidFill>
                              <a:effectLst>
                                <a:glow rad="1016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sz="3600" i="1" dirty="0">
                  <a:solidFill>
                    <a:srgbClr val="92D050"/>
                  </a:solidFill>
                  <a:effectLst>
                    <a:glow rad="101600">
                      <a:srgbClr val="00B050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>
          <p:sp>
            <p:nvSpPr>
              <p:cNvPr id="15" name="Rectá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11" y="5727015"/>
                <a:ext cx="4120743" cy="6463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E43E8A52-CB4E-3FA7-F7C6-E4E1FFD5B6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7272" y="3880619"/>
            <a:ext cx="3281242" cy="249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6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Análisis de graficas</a:t>
            </a:r>
            <a:endParaRPr lang="es-MX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id="{67FFFC49-8896-429B-951E-81DD0AF85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000" y="1734272"/>
                <a:ext cx="10881741" cy="562235"/>
              </a:xfrm>
              <a:prstGeom prst="rect">
                <a:avLst/>
              </a:prstGeom>
              <a:effectLst>
                <a:glow rad="127000">
                  <a:schemeClr val="tx1">
                    <a:lumMod val="75000"/>
                  </a:schemeClr>
                </a:glow>
              </a:effectLst>
            </p:spPr>
            <p:txBody>
              <a:bodyPr>
                <a:noAutofit/>
              </a:bodyPr>
              <a:lstStyle/>
              <a:p>
                <a:pPr marL="274320" indent="-212598" defTabSz="685800">
                  <a:spcBef>
                    <a:spcPts val="45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/>
                </a:pPr>
                <a:r>
                  <a:rPr lang="es-ES" sz="24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Método alternativo para encontrar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b="1" i="1" dirty="0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635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1" i="1" dirty="0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635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sz="2400" b="1" i="1" dirty="0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635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𝑒𝑠𝑡</m:t>
                        </m:r>
                      </m:sub>
                    </m:sSub>
                  </m:oMath>
                </a14:m>
                <a:r>
                  <a:rPr lang="es-ES" sz="24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7FFFC49-8896-429B-951E-81DD0AF85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734272"/>
                <a:ext cx="10881741" cy="5622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glow rad="127000">
                  <a:schemeClr val="tx1">
                    <a:lumMod val="75000"/>
                  </a:schemeClr>
                </a:glo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="" xmlns:a16="http://schemas.microsoft.com/office/drawing/2014/main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59998" y="2168480"/>
            <a:ext cx="6323189" cy="747987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4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Permite deducir características o información estadística. </a:t>
            </a:r>
          </a:p>
        </p:txBody>
      </p:sp>
      <p:grpSp>
        <p:nvGrpSpPr>
          <p:cNvPr id="7" name="Lienzo 48"/>
          <p:cNvGrpSpPr/>
          <p:nvPr/>
        </p:nvGrpSpPr>
        <p:grpSpPr>
          <a:xfrm>
            <a:off x="7565603" y="759257"/>
            <a:ext cx="3475649" cy="2512263"/>
            <a:chOff x="0" y="0"/>
            <a:chExt cx="2333692" cy="1640686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290" y="0"/>
              <a:ext cx="2172402" cy="1481427"/>
            </a:xfrm>
            <a:prstGeom prst="rect">
              <a:avLst/>
            </a:prstGeom>
          </p:spPr>
        </p:pic>
        <p:sp>
          <p:nvSpPr>
            <p:cNvPr id="9" name="Text Box 113"/>
            <p:cNvSpPr txBox="1">
              <a:spLocks noChangeArrowheads="1"/>
            </p:cNvSpPr>
            <p:nvPr/>
          </p:nvSpPr>
          <p:spPr bwMode="auto">
            <a:xfrm>
              <a:off x="698500" y="1451422"/>
              <a:ext cx="1485169" cy="189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Masa de prueba (</a:t>
              </a:r>
              <a:r>
                <a:rPr kumimoji="0" lang="es-MX" sz="1600" b="0" i="1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kumimoji="0" lang="es-MX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) [g]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114"/>
            <p:cNvSpPr txBox="1">
              <a:spLocks noChangeArrowheads="1"/>
            </p:cNvSpPr>
            <p:nvPr/>
          </p:nvSpPr>
          <p:spPr bwMode="auto">
            <a:xfrm>
              <a:off x="0" y="55116"/>
              <a:ext cx="118110" cy="13027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vert270" wrap="square" lIns="0" tIns="0" rIns="0" bIns="0" anchor="t" anchorCtr="0" upright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Extensión del resorte (</a:t>
              </a:r>
              <a:r>
                <a:rPr kumimoji="0" lang="es-MX" sz="1600" b="0" i="1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kumimoji="0" lang="es-MX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) [cm]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1277492" y="1098868"/>
                  <a:ext cx="906176" cy="22860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ysClr val="window" lastClr="FFFFFF">
                      <a:lumMod val="100000"/>
                      <a:lumOff val="0"/>
                    </a:sysClr>
                  </a:solidFill>
                  <a:miter lim="800000"/>
                  <a:headEnd/>
                  <a:tailEnd/>
                </a:ln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s-MX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kumimoji="0" lang="es-MX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s-MX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kumimoji="0" lang="es-MX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kumimoji="0" lang="es-MX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s-MX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kumimoji="0" lang="es-MX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den>
                      </m:f>
                      <m:r>
                        <a:rPr kumimoji="0" lang="es-MX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𝑚</m:t>
                      </m:r>
                    </m:oMath>
                  </a14:m>
                  <a:endParaRPr kumimoji="0" lang="es-MX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 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77492" y="1098868"/>
                  <a:ext cx="906176" cy="22860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679" t="-101695" r="-13839" b="-144068"/>
                  </a:stretch>
                </a:blipFill>
                <a:ln w="9525">
                  <a:solidFill>
                    <a:sysClr val="window" lastClr="FFFFFF">
                      <a:lumMod val="100000"/>
                      <a:lumOff val="0"/>
                    </a:sysClr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59997" y="2903504"/>
            <a:ext cx="10681255" cy="865593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4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Resaltan comportamientos anómalos.</a:t>
            </a:r>
          </a:p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4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La distribución de datos es un indicador de la calidad de la medición. 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="" xmlns:a16="http://schemas.microsoft.com/office/drawing/2014/main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59997" y="3735247"/>
            <a:ext cx="11217235" cy="646792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4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Ayudan a observar si hay una buena tendencia (correlación) o gran dispersión.</a:t>
            </a:r>
          </a:p>
        </p:txBody>
      </p:sp>
      <p:sp>
        <p:nvSpPr>
          <p:cNvPr id="28" name="Text Box 71"/>
          <p:cNvSpPr txBox="1">
            <a:spLocks noChangeArrowheads="1"/>
          </p:cNvSpPr>
          <p:nvPr/>
        </p:nvSpPr>
        <p:spPr bwMode="auto">
          <a:xfrm>
            <a:off x="7927683" y="6217767"/>
            <a:ext cx="1418403" cy="640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 upright="1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 tendencia. Gran dispersión.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Box 70"/>
          <p:cNvSpPr txBox="1">
            <a:spLocks noChangeArrowheads="1"/>
          </p:cNvSpPr>
          <p:nvPr/>
        </p:nvSpPr>
        <p:spPr bwMode="auto">
          <a:xfrm>
            <a:off x="5201855" y="6187774"/>
            <a:ext cx="1571764" cy="608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 upright="1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Buena tendencia. Poca dispersión.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Box 120"/>
          <p:cNvSpPr txBox="1">
            <a:spLocks noChangeArrowheads="1"/>
          </p:cNvSpPr>
          <p:nvPr/>
        </p:nvSpPr>
        <p:spPr bwMode="auto">
          <a:xfrm>
            <a:off x="1926045" y="4303339"/>
            <a:ext cx="398711" cy="151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vert270" wrap="square" lIns="0" tIns="0" rIns="0" bIns="0" anchor="t" anchorCtr="0" upright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Variable dependiente  (unidades)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Box 70"/>
          <p:cNvSpPr txBox="1">
            <a:spLocks noChangeArrowheads="1"/>
          </p:cNvSpPr>
          <p:nvPr/>
        </p:nvSpPr>
        <p:spPr bwMode="auto">
          <a:xfrm>
            <a:off x="2799703" y="6217767"/>
            <a:ext cx="1455133" cy="608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 upright="1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Gran tendencia. Sin dispersión.</a:t>
            </a:r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757" y="4273258"/>
            <a:ext cx="2022729" cy="1541637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4143" y="4233828"/>
            <a:ext cx="2066356" cy="1606997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255" y="4233828"/>
            <a:ext cx="2082961" cy="1584436"/>
          </a:xfrm>
          <a:prstGeom prst="rect">
            <a:avLst/>
          </a:prstGeom>
        </p:spPr>
      </p:pic>
      <p:sp>
        <p:nvSpPr>
          <p:cNvPr id="35" name="Text Box 117"/>
          <p:cNvSpPr txBox="1">
            <a:spLocks noChangeArrowheads="1"/>
          </p:cNvSpPr>
          <p:nvPr/>
        </p:nvSpPr>
        <p:spPr bwMode="auto">
          <a:xfrm>
            <a:off x="2545788" y="5814895"/>
            <a:ext cx="1594845" cy="40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 upright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Variable independiente (unidades)</a:t>
            </a:r>
            <a:endParaRPr kumimoji="0" lang="es-MX" sz="12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Box 120"/>
          <p:cNvSpPr txBox="1">
            <a:spLocks noChangeArrowheads="1"/>
          </p:cNvSpPr>
          <p:nvPr/>
        </p:nvSpPr>
        <p:spPr bwMode="auto">
          <a:xfrm>
            <a:off x="4439146" y="4392609"/>
            <a:ext cx="397857" cy="1510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vert270" wrap="square" lIns="0" tIns="0" rIns="0" bIns="0" anchor="t" anchorCtr="0" upright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Variable dependiente  (unidades)</a:t>
            </a:r>
          </a:p>
        </p:txBody>
      </p:sp>
      <p:sp>
        <p:nvSpPr>
          <p:cNvPr id="37" name="Text Box 120"/>
          <p:cNvSpPr txBox="1">
            <a:spLocks noChangeArrowheads="1"/>
          </p:cNvSpPr>
          <p:nvPr/>
        </p:nvSpPr>
        <p:spPr bwMode="auto">
          <a:xfrm>
            <a:off x="6966420" y="4305178"/>
            <a:ext cx="397857" cy="1510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vert270" wrap="square" lIns="0" tIns="0" rIns="0" bIns="0" anchor="t" anchorCtr="0" upright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Variable dependiente  (unidades)</a:t>
            </a:r>
          </a:p>
        </p:txBody>
      </p:sp>
      <p:sp>
        <p:nvSpPr>
          <p:cNvPr id="38" name="Text Box 117"/>
          <p:cNvSpPr txBox="1">
            <a:spLocks noChangeArrowheads="1"/>
          </p:cNvSpPr>
          <p:nvPr/>
        </p:nvSpPr>
        <p:spPr bwMode="auto">
          <a:xfrm>
            <a:off x="5087652" y="5815758"/>
            <a:ext cx="1594441" cy="40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 upright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Variable independiente (unidades)</a:t>
            </a:r>
          </a:p>
        </p:txBody>
      </p:sp>
      <p:sp>
        <p:nvSpPr>
          <p:cNvPr id="39" name="Text Box 117"/>
          <p:cNvSpPr txBox="1">
            <a:spLocks noChangeArrowheads="1"/>
          </p:cNvSpPr>
          <p:nvPr/>
        </p:nvSpPr>
        <p:spPr bwMode="auto">
          <a:xfrm>
            <a:off x="7629515" y="5815758"/>
            <a:ext cx="1594441" cy="40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 upright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Variable independiente (unidades)</a:t>
            </a:r>
          </a:p>
        </p:txBody>
      </p:sp>
    </p:spTree>
    <p:extLst>
      <p:ext uri="{BB962C8B-B14F-4D97-AF65-F5344CB8AC3E}">
        <p14:creationId xmlns:p14="http://schemas.microsoft.com/office/powerpoint/2010/main" val="357116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Análisis de graficas</a:t>
            </a:r>
            <a:endParaRPr lang="es-MX" sz="4400" dirty="0"/>
          </a:p>
        </p:txBody>
      </p:sp>
      <p:sp>
        <p:nvSpPr>
          <p:cNvPr id="6" name="Rectangle 4">
            <a:extLst>
              <a:ext uri="{FF2B5EF4-FFF2-40B4-BE49-F238E27FC236}">
                <a16:creationId xmlns="" xmlns:a16="http://schemas.microsoft.com/office/drawing/2014/main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59999" y="1731733"/>
            <a:ext cx="11541269" cy="407033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4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Indican si: 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4446103" y="3771539"/>
            <a:ext cx="5747225" cy="2920799"/>
          </a:xfrm>
          <a:prstGeom prst="rect">
            <a:avLst/>
          </a:prstGeom>
          <a:noFill/>
        </p:spPr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18" y="4441558"/>
            <a:ext cx="374356" cy="374356"/>
          </a:xfrm>
          <a:prstGeom prst="rect">
            <a:avLst/>
          </a:prstGeom>
          <a:effectLst>
            <a:outerShdw blurRad="50800" dist="139700" dir="2700000" algn="tl" rotWithShape="0">
              <a:schemeClr val="tx1">
                <a:lumMod val="75000"/>
                <a:alpha val="50000"/>
              </a:schemeClr>
            </a:outerShdw>
          </a:effectLst>
        </p:spPr>
      </p:pic>
      <p:sp>
        <p:nvSpPr>
          <p:cNvPr id="2" name="Rectángulo 1"/>
          <p:cNvSpPr/>
          <p:nvPr/>
        </p:nvSpPr>
        <p:spPr>
          <a:xfrm>
            <a:off x="356203" y="2243764"/>
            <a:ext cx="8653220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6122" lvl="1" indent="-457200" defTabSz="685800">
              <a:spcBef>
                <a:spcPts val="45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s-MX" sz="24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Es  necesaria una mayor densidad de datos.</a:t>
            </a:r>
          </a:p>
          <a:p>
            <a:pPr marL="976122" lvl="1" indent="-457200" defTabSz="685800">
              <a:spcBef>
                <a:spcPts val="45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s-MX" sz="24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La incertidumbre de los datos esta siendo subestimada.</a:t>
            </a:r>
          </a:p>
          <a:p>
            <a:pPr marL="976122" lvl="1" indent="-457200" defTabSz="685800">
              <a:spcBef>
                <a:spcPts val="45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s-MX" sz="24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Hubo alguna perturbación experimental.</a:t>
            </a:r>
          </a:p>
        </p:txBody>
      </p:sp>
      <p:grpSp>
        <p:nvGrpSpPr>
          <p:cNvPr id="20" name="Lienzo 72"/>
          <p:cNvGrpSpPr/>
          <p:nvPr/>
        </p:nvGrpSpPr>
        <p:grpSpPr>
          <a:xfrm>
            <a:off x="4436716" y="3748564"/>
            <a:ext cx="5747225" cy="2940081"/>
            <a:chOff x="0" y="-9284"/>
            <a:chExt cx="3269917" cy="1415607"/>
          </a:xfrm>
        </p:grpSpPr>
        <p:sp>
          <p:nvSpPr>
            <p:cNvPr id="21" name="Rectángulo 20"/>
            <p:cNvSpPr/>
            <p:nvPr/>
          </p:nvSpPr>
          <p:spPr>
            <a:xfrm>
              <a:off x="0" y="0"/>
              <a:ext cx="3269917" cy="1406323"/>
            </a:xfrm>
            <a:prstGeom prst="rect">
              <a:avLst/>
            </a:prstGeom>
            <a:noFill/>
          </p:spPr>
        </p:sp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814" y="201120"/>
              <a:ext cx="1221037" cy="944817"/>
            </a:xfrm>
            <a:prstGeom prst="rect">
              <a:avLst/>
            </a:prstGeom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9394" y="208652"/>
              <a:ext cx="1259303" cy="947454"/>
            </a:xfrm>
            <a:prstGeom prst="rect">
              <a:avLst/>
            </a:prstGeom>
          </p:spPr>
        </p:pic>
        <p:sp>
          <p:nvSpPr>
            <p:cNvPr id="40" name="Text Box 76"/>
            <p:cNvSpPr txBox="1">
              <a:spLocks noChangeArrowheads="1"/>
            </p:cNvSpPr>
            <p:nvPr/>
          </p:nvSpPr>
          <p:spPr bwMode="auto">
            <a:xfrm>
              <a:off x="330716" y="-9284"/>
              <a:ext cx="1242071" cy="156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1600" kern="0" dirty="0">
                  <a:solidFill>
                    <a:srgbClr val="FFFF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Mayor densidad de </a:t>
              </a:r>
              <a:r>
                <a:rPr kumimoji="0" lang="es-MX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datos.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 Box 77"/>
            <p:cNvSpPr txBox="1">
              <a:spLocks noChangeArrowheads="1"/>
            </p:cNvSpPr>
            <p:nvPr/>
          </p:nvSpPr>
          <p:spPr bwMode="auto">
            <a:xfrm>
              <a:off x="1900286" y="-7537"/>
              <a:ext cx="1237809" cy="1357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Subestimación del error.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 Box 120"/>
            <p:cNvSpPr txBox="1">
              <a:spLocks noChangeArrowheads="1"/>
            </p:cNvSpPr>
            <p:nvPr/>
          </p:nvSpPr>
          <p:spPr bwMode="auto">
            <a:xfrm>
              <a:off x="75856" y="201017"/>
              <a:ext cx="251460" cy="944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vert270" wrap="square" lIns="0" tIns="0" rIns="0" bIns="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Variable dependiente  (unidades)</a:t>
              </a:r>
            </a:p>
          </p:txBody>
        </p:sp>
        <p:sp>
          <p:nvSpPr>
            <p:cNvPr id="45" name="Text Box 117"/>
            <p:cNvSpPr txBox="1">
              <a:spLocks noChangeArrowheads="1"/>
            </p:cNvSpPr>
            <p:nvPr/>
          </p:nvSpPr>
          <p:spPr bwMode="auto">
            <a:xfrm>
              <a:off x="476622" y="1145123"/>
              <a:ext cx="1007745" cy="250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Variable independiente (unidades)</a:t>
              </a:r>
            </a:p>
          </p:txBody>
        </p:sp>
        <p:sp>
          <p:nvSpPr>
            <p:cNvPr id="46" name="Text Box 120"/>
            <p:cNvSpPr txBox="1">
              <a:spLocks noChangeArrowheads="1"/>
            </p:cNvSpPr>
            <p:nvPr/>
          </p:nvSpPr>
          <p:spPr bwMode="auto">
            <a:xfrm>
              <a:off x="1648680" y="212662"/>
              <a:ext cx="251460" cy="943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vert270" wrap="square" lIns="0" tIns="0" rIns="0" bIns="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Variable dependiente  (unidades)</a:t>
              </a:r>
            </a:p>
          </p:txBody>
        </p:sp>
        <p:sp>
          <p:nvSpPr>
            <p:cNvPr id="47" name="Text Box 117"/>
            <p:cNvSpPr txBox="1">
              <a:spLocks noChangeArrowheads="1"/>
            </p:cNvSpPr>
            <p:nvPr/>
          </p:nvSpPr>
          <p:spPr bwMode="auto">
            <a:xfrm>
              <a:off x="2079845" y="1156133"/>
              <a:ext cx="1007745" cy="250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Variable independiente (unidades)</a:t>
              </a:r>
            </a:p>
          </p:txBody>
        </p:sp>
      </p:grpSp>
      <p:pic>
        <p:nvPicPr>
          <p:cNvPr id="48" name="Imagen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6891" y="4185339"/>
            <a:ext cx="2194656" cy="1962054"/>
          </a:xfrm>
          <a:prstGeom prst="rect">
            <a:avLst/>
          </a:prstGeom>
        </p:spPr>
      </p:pic>
      <p:sp>
        <p:nvSpPr>
          <p:cNvPr id="49" name="Text Box 75"/>
          <p:cNvSpPr txBox="1">
            <a:spLocks noChangeArrowheads="1"/>
          </p:cNvSpPr>
          <p:nvPr/>
        </p:nvSpPr>
        <p:spPr bwMode="auto">
          <a:xfrm>
            <a:off x="2130096" y="3753029"/>
            <a:ext cx="2306336" cy="359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 upright="1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es-MX" sz="1600" kern="0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Perturbación experimental.</a:t>
            </a:r>
            <a:endParaRPr kumimoji="0" lang="es-MX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 Box 120"/>
          <p:cNvSpPr txBox="1">
            <a:spLocks noChangeArrowheads="1"/>
          </p:cNvSpPr>
          <p:nvPr/>
        </p:nvSpPr>
        <p:spPr bwMode="auto">
          <a:xfrm>
            <a:off x="1693668" y="4185318"/>
            <a:ext cx="441968" cy="1962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vert270" wrap="square" lIns="0" tIns="0" rIns="0" bIns="0" anchor="t" anchorCtr="0" upright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Variable dependiente  (unidades)</a:t>
            </a:r>
          </a:p>
        </p:txBody>
      </p:sp>
      <p:sp>
        <p:nvSpPr>
          <p:cNvPr id="51" name="Text Box 117"/>
          <p:cNvSpPr txBox="1">
            <a:spLocks noChangeArrowheads="1"/>
          </p:cNvSpPr>
          <p:nvPr/>
        </p:nvSpPr>
        <p:spPr bwMode="auto">
          <a:xfrm>
            <a:off x="2363423" y="6147877"/>
            <a:ext cx="1771219" cy="522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 upright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Variable independiente (unidades)</a:t>
            </a:r>
          </a:p>
        </p:txBody>
      </p:sp>
    </p:spTree>
    <p:extLst>
      <p:ext uri="{BB962C8B-B14F-4D97-AF65-F5344CB8AC3E}">
        <p14:creationId xmlns:p14="http://schemas.microsoft.com/office/powerpoint/2010/main" val="223889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Análisis de graficas</a:t>
            </a:r>
            <a:endParaRPr lang="es-MX" sz="4400" dirty="0"/>
          </a:p>
        </p:txBody>
      </p:sp>
      <p:grpSp>
        <p:nvGrpSpPr>
          <p:cNvPr id="26" name="Lienzo 72"/>
          <p:cNvGrpSpPr/>
          <p:nvPr/>
        </p:nvGrpSpPr>
        <p:grpSpPr>
          <a:xfrm>
            <a:off x="1746942" y="3747748"/>
            <a:ext cx="8494337" cy="2940081"/>
            <a:chOff x="-1562985" y="-9284"/>
            <a:chExt cx="4832902" cy="1415607"/>
          </a:xfrm>
        </p:grpSpPr>
        <p:sp>
          <p:nvSpPr>
            <p:cNvPr id="27" name="Rectángulo 26"/>
            <p:cNvSpPr/>
            <p:nvPr/>
          </p:nvSpPr>
          <p:spPr>
            <a:xfrm>
              <a:off x="0" y="0"/>
              <a:ext cx="3269917" cy="1406323"/>
            </a:xfrm>
            <a:prstGeom prst="rect">
              <a:avLst/>
            </a:prstGeom>
            <a:noFill/>
          </p:spPr>
        </p:sp>
        <p:pic>
          <p:nvPicPr>
            <p:cNvPr id="28" name="Imagen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65294" y="198867"/>
              <a:ext cx="1248662" cy="944701"/>
            </a:xfrm>
            <a:prstGeom prst="rect">
              <a:avLst/>
            </a:prstGeom>
          </p:spPr>
        </p:pic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814" y="201120"/>
              <a:ext cx="1221037" cy="944817"/>
            </a:xfrm>
            <a:prstGeom prst="rect">
              <a:avLst/>
            </a:prstGeom>
          </p:spPr>
        </p:pic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9394" y="208652"/>
              <a:ext cx="1259303" cy="947454"/>
            </a:xfrm>
            <a:prstGeom prst="rect">
              <a:avLst/>
            </a:prstGeom>
          </p:spPr>
        </p:pic>
        <p:sp>
          <p:nvSpPr>
            <p:cNvPr id="31" name="Text Box 75"/>
            <p:cNvSpPr txBox="1">
              <a:spLocks noChangeArrowheads="1"/>
            </p:cNvSpPr>
            <p:nvPr/>
          </p:nvSpPr>
          <p:spPr bwMode="auto">
            <a:xfrm>
              <a:off x="-1314677" y="-9284"/>
              <a:ext cx="1312203" cy="1730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1600" kern="0" dirty="0">
                  <a:solidFill>
                    <a:srgbClr val="FFFF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Perturbación experimental.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 Box 76"/>
            <p:cNvSpPr txBox="1">
              <a:spLocks noChangeArrowheads="1"/>
            </p:cNvSpPr>
            <p:nvPr/>
          </p:nvSpPr>
          <p:spPr bwMode="auto">
            <a:xfrm>
              <a:off x="330716" y="-9284"/>
              <a:ext cx="1242071" cy="156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1600" kern="0" dirty="0">
                  <a:solidFill>
                    <a:srgbClr val="FFFF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Mayor densidad de </a:t>
              </a:r>
              <a:r>
                <a:rPr kumimoji="0" lang="es-MX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datos.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 Box 77"/>
            <p:cNvSpPr txBox="1">
              <a:spLocks noChangeArrowheads="1"/>
            </p:cNvSpPr>
            <p:nvPr/>
          </p:nvSpPr>
          <p:spPr bwMode="auto">
            <a:xfrm>
              <a:off x="1900286" y="-7537"/>
              <a:ext cx="1237809" cy="1357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Subestimación del error.</a:t>
              </a:r>
              <a:endPara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 Box 120"/>
            <p:cNvSpPr txBox="1">
              <a:spLocks noChangeArrowheads="1"/>
            </p:cNvSpPr>
            <p:nvPr/>
          </p:nvSpPr>
          <p:spPr bwMode="auto">
            <a:xfrm>
              <a:off x="-1562985" y="198857"/>
              <a:ext cx="251460" cy="944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vert270" wrap="square" lIns="0" tIns="0" rIns="0" bIns="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Variable dependiente  (unidades)</a:t>
              </a:r>
            </a:p>
          </p:txBody>
        </p:sp>
        <p:sp>
          <p:nvSpPr>
            <p:cNvPr id="35" name="Text Box 117"/>
            <p:cNvSpPr txBox="1">
              <a:spLocks noChangeArrowheads="1"/>
            </p:cNvSpPr>
            <p:nvPr/>
          </p:nvSpPr>
          <p:spPr bwMode="auto">
            <a:xfrm>
              <a:off x="-1181924" y="1143801"/>
              <a:ext cx="1007745" cy="251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Variable independiente (unidades)</a:t>
              </a:r>
            </a:p>
          </p:txBody>
        </p:sp>
        <p:sp>
          <p:nvSpPr>
            <p:cNvPr id="36" name="Text Box 120"/>
            <p:cNvSpPr txBox="1">
              <a:spLocks noChangeArrowheads="1"/>
            </p:cNvSpPr>
            <p:nvPr/>
          </p:nvSpPr>
          <p:spPr bwMode="auto">
            <a:xfrm>
              <a:off x="75856" y="201017"/>
              <a:ext cx="251460" cy="944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vert270" wrap="square" lIns="0" tIns="0" rIns="0" bIns="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Variable dependiente  (unidades)</a:t>
              </a:r>
            </a:p>
          </p:txBody>
        </p:sp>
        <p:sp>
          <p:nvSpPr>
            <p:cNvPr id="37" name="Text Box 117"/>
            <p:cNvSpPr txBox="1">
              <a:spLocks noChangeArrowheads="1"/>
            </p:cNvSpPr>
            <p:nvPr/>
          </p:nvSpPr>
          <p:spPr bwMode="auto">
            <a:xfrm>
              <a:off x="476622" y="1145123"/>
              <a:ext cx="1007745" cy="250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Variable independiente (unidades)</a:t>
              </a:r>
            </a:p>
          </p:txBody>
        </p:sp>
        <p:sp>
          <p:nvSpPr>
            <p:cNvPr id="38" name="Text Box 120"/>
            <p:cNvSpPr txBox="1">
              <a:spLocks noChangeArrowheads="1"/>
            </p:cNvSpPr>
            <p:nvPr/>
          </p:nvSpPr>
          <p:spPr bwMode="auto">
            <a:xfrm>
              <a:off x="1648680" y="212662"/>
              <a:ext cx="251460" cy="943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vert270" wrap="square" lIns="0" tIns="0" rIns="0" bIns="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Variable dependiente  (unidades)</a:t>
              </a:r>
            </a:p>
          </p:txBody>
        </p:sp>
        <p:sp>
          <p:nvSpPr>
            <p:cNvPr id="39" name="Text Box 117"/>
            <p:cNvSpPr txBox="1">
              <a:spLocks noChangeArrowheads="1"/>
            </p:cNvSpPr>
            <p:nvPr/>
          </p:nvSpPr>
          <p:spPr bwMode="auto">
            <a:xfrm>
              <a:off x="2079845" y="1156133"/>
              <a:ext cx="1007745" cy="250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Variable independiente (unidades)</a:t>
              </a:r>
            </a:p>
          </p:txBody>
        </p:sp>
      </p:grpSp>
      <p:sp>
        <p:nvSpPr>
          <p:cNvPr id="18" name="Rectangle 2">
            <a:extLst>
              <a:ext uri="{FF2B5EF4-FFF2-40B4-BE49-F238E27FC236}">
                <a16:creationId xmlns="" xmlns:a16="http://schemas.microsoft.com/office/drawing/2014/main" id="{623378B0-16C7-468E-A4F3-0F1FBEFA3D43}"/>
              </a:ext>
            </a:extLst>
          </p:cNvPr>
          <p:cNvSpPr txBox="1">
            <a:spLocks/>
          </p:cNvSpPr>
          <p:nvPr/>
        </p:nvSpPr>
        <p:spPr bwMode="auto">
          <a:xfrm>
            <a:off x="1639625" y="1929060"/>
            <a:ext cx="8811274" cy="1641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/>
            <a:r>
              <a:rPr lang="es-MX" sz="2800" b="1" kern="0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190500">
                    <a:schemeClr val="accent2">
                      <a:lumMod val="20000"/>
                      <a:lumOff val="8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cs typeface="Arial" panose="020B0604020202020204" pitchFamily="34" charset="0"/>
              </a:rPr>
              <a:t>Nunca se deben despreciar o ignorar puntos que se vean como erróneos, todas estas anomalías pueden ser pistas de propiedades ocultas en el experimento.</a:t>
            </a:r>
          </a:p>
        </p:txBody>
      </p:sp>
    </p:spTree>
    <p:extLst>
      <p:ext uri="{BB962C8B-B14F-4D97-AF65-F5344CB8AC3E}">
        <p14:creationId xmlns:p14="http://schemas.microsoft.com/office/powerpoint/2010/main" val="126724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Linealización</a:t>
            </a:r>
            <a:endParaRPr lang="es-MX" sz="4400" dirty="0"/>
          </a:p>
        </p:txBody>
      </p:sp>
      <p:sp>
        <p:nvSpPr>
          <p:cNvPr id="6" name="Rectangle 4">
            <a:extLst>
              <a:ext uri="{FF2B5EF4-FFF2-40B4-BE49-F238E27FC236}">
                <a16:creationId xmlns="" xmlns:a16="http://schemas.microsoft.com/office/drawing/2014/main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59999" y="1731733"/>
            <a:ext cx="11541269" cy="2483806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4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Aproximar una curva:</a:t>
            </a:r>
          </a:p>
          <a:p>
            <a:pPr marL="976122" lvl="1" indent="-457200" defTabSz="685800">
              <a:spcBef>
                <a:spcPts val="45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s-MX" sz="20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No es un problema con una única solución. </a:t>
            </a:r>
          </a:p>
          <a:p>
            <a:pPr marL="976122" lvl="1" indent="-457200" defTabSz="685800">
              <a:spcBef>
                <a:spcPts val="45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s-MX" sz="20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Requiere de muchos datos para generar una buena aproximación.</a:t>
            </a:r>
          </a:p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4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Las tendencias de líneas rectas:</a:t>
            </a:r>
          </a:p>
          <a:p>
            <a:pPr marL="976122" lvl="1" indent="-457200" defTabSz="685800">
              <a:spcBef>
                <a:spcPts val="45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s-MX" sz="20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Son fáciles de trabajar. </a:t>
            </a:r>
          </a:p>
          <a:p>
            <a:pPr marL="976122" lvl="1" indent="-457200" defTabSz="685800">
              <a:spcBef>
                <a:spcPts val="45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s-MX" sz="20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Se pueden conseguir graficando en escalas diferentes (</a:t>
            </a:r>
            <a:r>
              <a:rPr lang="es-MX" sz="2000" b="1" dirty="0">
                <a:blipFill>
                  <a:blip r:embed="rId4"/>
                  <a:tile tx="0" ty="0" sx="100000" sy="100000" flip="none" algn="tl"/>
                </a:blipFill>
                <a:effectLst>
                  <a:glow rad="101600">
                    <a:srgbClr val="F8E6A2">
                      <a:alpha val="40000"/>
                    </a:srgbClr>
                  </a:glow>
                </a:effectLst>
                <a:latin typeface="Bradley Hand ITC" panose="03070402050302030203" pitchFamily="66" charset="0"/>
              </a:rPr>
              <a:t>cambio de variables</a:t>
            </a:r>
            <a:r>
              <a:rPr lang="es-MX" sz="20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 18"/>
              <p:cNvSpPr/>
              <p:nvPr/>
            </p:nvSpPr>
            <p:spPr>
              <a:xfrm>
                <a:off x="5291999" y="2973636"/>
                <a:ext cx="2376869" cy="523220"/>
              </a:xfrm>
              <a:prstGeom prst="rect">
                <a:avLst/>
              </a:prstGeom>
              <a:effectLst>
                <a:outerShdw blurRad="50800" dist="76200" dir="2700000" algn="tl" rotWithShape="0">
                  <a:prstClr val="black">
                    <a:alpha val="56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i="1" smtClean="0">
                          <a:solidFill>
                            <a:srgbClr val="F8E6A2"/>
                          </a:solidFill>
                          <a:effectLst>
                            <a:glow rad="63500">
                              <a:srgbClr val="F8E6A2">
                                <a:alpha val="5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MX" sz="2800" i="0">
                          <a:solidFill>
                            <a:srgbClr val="F8E6A2"/>
                          </a:solidFill>
                          <a:effectLst>
                            <a:glow rad="63500">
                              <a:srgbClr val="F8E6A2">
                                <a:alpha val="5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s-MX" sz="2800" i="1">
                          <a:solidFill>
                            <a:srgbClr val="F8E6A2"/>
                          </a:solidFill>
                          <a:effectLst>
                            <a:glow rad="63500">
                              <a:srgbClr val="F8E6A2">
                                <a:alpha val="5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s-MX" sz="2800" i="0">
                          <a:solidFill>
                            <a:srgbClr val="F8E6A2"/>
                          </a:solidFill>
                          <a:effectLst>
                            <a:glow rad="63500">
                              <a:srgbClr val="F8E6A2">
                                <a:alpha val="5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s-MX" sz="2800" i="1">
                          <a:solidFill>
                            <a:srgbClr val="F8E6A2"/>
                          </a:solidFill>
                          <a:effectLst>
                            <a:glow rad="63500">
                              <a:srgbClr val="F8E6A2">
                                <a:alpha val="5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MX" sz="2800" dirty="0">
                  <a:solidFill>
                    <a:srgbClr val="F8E6A2"/>
                  </a:solidFill>
                  <a:effectLst>
                    <a:glow rad="63500">
                      <a:srgbClr val="F8E6A2">
                        <a:alpha val="5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9" name="Rectá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999" y="2973636"/>
                <a:ext cx="237686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>
                <a:outerShdw blurRad="50800" dist="76200" dir="2700000" algn="tl" rotWithShape="0">
                  <a:prstClr val="black">
                    <a:alpha val="56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818" y="4441558"/>
            <a:ext cx="374356" cy="374356"/>
          </a:xfrm>
          <a:prstGeom prst="rect">
            <a:avLst/>
          </a:prstGeom>
          <a:effectLst>
            <a:outerShdw blurRad="50800" dist="139700" dir="2700000" algn="tl" rotWithShape="0">
              <a:schemeClr val="tx1">
                <a:lumMod val="75000"/>
                <a:alpha val="50000"/>
              </a:scheme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1422519" y="4238052"/>
                <a:ext cx="1744067" cy="781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i="1" smtClean="0">
                          <a:effectLst>
                            <a:glow rad="63500">
                              <a:schemeClr val="tx1">
                                <a:lumMod val="85000"/>
                                <a:alpha val="5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MX" sz="2400" i="0">
                          <a:effectLst>
                            <a:glow rad="63500">
                              <a:schemeClr val="tx1">
                                <a:lumMod val="85000"/>
                                <a:alpha val="5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s-MX" sz="2400" i="1">
                              <a:effectLst>
                                <a:glow rad="63500">
                                  <a:schemeClr val="tx1">
                                    <a:lumMod val="85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400" i="1">
                              <a:effectLst>
                                <a:glow rad="63500">
                                  <a:schemeClr val="tx1">
                                    <a:lumMod val="85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s-MX" sz="2400" i="0">
                              <a:effectLst>
                                <a:glow rad="63500">
                                  <a:schemeClr val="tx1">
                                    <a:lumMod val="85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s-MX" sz="2400" i="1">
                              <a:effectLst>
                                <a:glow rad="63500">
                                  <a:schemeClr val="tx1">
                                    <a:lumMod val="85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400" i="1">
                              <a:effectLst>
                                <a:glow rad="63500">
                                  <a:schemeClr val="tx1">
                                    <a:lumMod val="85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p>
                            <m:sSupPr>
                              <m:ctrlPr>
                                <a:rPr lang="es-MX" sz="2400" i="1">
                                  <a:effectLst>
                                    <a:glow rad="63500">
                                      <a:schemeClr val="tx1">
                                        <a:lumMod val="85000"/>
                                        <a:alpha val="5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400" i="1">
                                  <a:effectLst>
                                    <a:glow rad="63500">
                                      <a:schemeClr val="tx1">
                                        <a:lumMod val="85000"/>
                                        <a:alpha val="5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s-MX" sz="2400" i="0">
                                  <a:effectLst>
                                    <a:glow rad="63500">
                                      <a:schemeClr val="tx1">
                                        <a:lumMod val="85000"/>
                                        <a:alpha val="5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sz="2400" dirty="0">
                  <a:effectLst>
                    <a:glow rad="63500">
                      <a:schemeClr val="tx1">
                        <a:lumMod val="85000"/>
                        <a:alpha val="5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519" y="4238052"/>
                <a:ext cx="1744067" cy="78136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4409584" y="4285337"/>
                <a:ext cx="1721049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i="1" smtClean="0">
                          <a:effectLst>
                            <a:glow rad="63500">
                              <a:schemeClr val="tx1">
                                <a:lumMod val="85000"/>
                                <a:alpha val="5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MX" sz="2400">
                          <a:effectLst>
                            <a:glow rad="63500">
                              <a:schemeClr val="tx1">
                                <a:lumMod val="85000"/>
                                <a:alpha val="5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400" i="1">
                              <a:effectLst>
                                <a:glow rad="63500">
                                  <a:schemeClr val="tx1">
                                    <a:lumMod val="85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400" i="1">
                              <a:effectLst>
                                <a:glow rad="63500">
                                  <a:schemeClr val="tx1">
                                    <a:lumMod val="85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s-MX" sz="2400">
                              <a:effectLst>
                                <a:glow rad="63500">
                                  <a:schemeClr val="tx1">
                                    <a:lumMod val="85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s-MX" sz="2400" i="1">
                                  <a:effectLst>
                                    <a:glow rad="63500">
                                      <a:schemeClr val="tx1">
                                        <a:lumMod val="85000"/>
                                        <a:alpha val="5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400" i="1">
                                  <a:effectLst>
                                    <a:glow rad="63500">
                                      <a:schemeClr val="tx1">
                                        <a:lumMod val="85000"/>
                                        <a:alpha val="5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s-MX" sz="2400">
                                  <a:effectLst>
                                    <a:glow rad="63500">
                                      <a:schemeClr val="tx1">
                                        <a:lumMod val="85000"/>
                                        <a:alpha val="5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s-MX" sz="2400" i="1">
                              <a:effectLst>
                                <a:glow rad="63500">
                                  <a:schemeClr val="tx1">
                                    <a:lumMod val="85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400" i="1">
                              <a:effectLst>
                                <a:glow rad="63500">
                                  <a:schemeClr val="tx1">
                                    <a:lumMod val="85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s-MX" sz="2400">
                              <a:effectLst>
                                <a:glow rad="63500">
                                  <a:schemeClr val="tx1">
                                    <a:lumMod val="85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sz="2400" dirty="0">
                  <a:effectLst>
                    <a:glow rad="63500">
                      <a:schemeClr val="tx1">
                        <a:lumMod val="85000"/>
                        <a:alpha val="5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584" y="4285337"/>
                <a:ext cx="1721049" cy="72481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echa derecha 13"/>
          <p:cNvSpPr/>
          <p:nvPr/>
        </p:nvSpPr>
        <p:spPr>
          <a:xfrm>
            <a:off x="3422821" y="4479574"/>
            <a:ext cx="749129" cy="336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Flecha derecha 14"/>
          <p:cNvSpPr/>
          <p:nvPr/>
        </p:nvSpPr>
        <p:spPr>
          <a:xfrm rot="1913491">
            <a:off x="6219186" y="4751346"/>
            <a:ext cx="749129" cy="336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7117396" y="4890522"/>
                <a:ext cx="2814232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i="1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>
                            <a:glow rad="63500">
                              <a:srgbClr val="00B050">
                                <a:alpha val="5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MX" sz="2400" i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>
                            <a:glow rad="63500">
                              <a:srgbClr val="00B050">
                                <a:alpha val="5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2400" i="1">
                              <a:solidFill>
                                <a:schemeClr val="tx2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glow rad="63500">
                                  <a:srgbClr val="00B050">
                                    <a:alpha val="5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MX" sz="2400" i="1">
                                  <a:solidFill>
                                    <a:schemeClr val="tx2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glow rad="63500">
                                      <a:srgbClr val="00B050">
                                        <a:alpha val="5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2400" i="1">
                                  <a:solidFill>
                                    <a:schemeClr val="tx2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glow rad="63500">
                                      <a:srgbClr val="00B050">
                                        <a:alpha val="5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s-MX" sz="2400" i="0">
                                  <a:solidFill>
                                    <a:schemeClr val="tx2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glow rad="63500">
                                      <a:srgbClr val="00B050">
                                        <a:alpha val="5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s-MX" sz="2400" i="1">
                                      <a:solidFill>
                                        <a:schemeClr val="tx2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effectLst>
                                        <a:glow rad="63500">
                                          <a:srgbClr val="00B050">
                                            <a:alpha val="5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2400" i="1">
                                      <a:solidFill>
                                        <a:schemeClr val="tx2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effectLst>
                                        <a:glow rad="63500">
                                          <a:srgbClr val="00B050">
                                            <a:alpha val="5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s-MX" sz="2400" i="0">
                                      <a:solidFill>
                                        <a:schemeClr val="tx2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effectLst>
                                        <a:glow rad="63500">
                                          <a:srgbClr val="00B050">
                                            <a:alpha val="5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s-MX" sz="2400" i="1">
                              <a:solidFill>
                                <a:schemeClr val="tx2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glow rad="63500">
                                  <a:srgbClr val="00B050">
                                    <a:alpha val="5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MX" sz="2400" i="1">
                                  <a:solidFill>
                                    <a:schemeClr val="tx2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glow rad="63500">
                                      <a:srgbClr val="00B050">
                                        <a:alpha val="5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400" i="1">
                                  <a:solidFill>
                                    <a:schemeClr val="tx2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glow rad="63500">
                                      <a:srgbClr val="00B050">
                                        <a:alpha val="5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s-MX" sz="2400" i="0">
                                  <a:solidFill>
                                    <a:schemeClr val="tx2">
                                      <a:lumMod val="40000"/>
                                      <a:lumOff val="60000"/>
                                    </a:schemeClr>
                                  </a:solidFill>
                                  <a:effectLst>
                                    <a:glow rad="63500">
                                      <a:srgbClr val="00B050">
                                        <a:alpha val="5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s-MX" sz="2400" i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>
                            <a:glow rad="63500">
                              <a:srgbClr val="00B050">
                                <a:alpha val="5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+0</m:t>
                      </m:r>
                    </m:oMath>
                  </m:oMathPara>
                </a14:m>
                <a:endParaRPr lang="es-MX" sz="2400" dirty="0">
                  <a:solidFill>
                    <a:schemeClr val="tx2">
                      <a:lumMod val="40000"/>
                      <a:lumOff val="60000"/>
                    </a:schemeClr>
                  </a:solidFill>
                  <a:effectLst>
                    <a:glow rad="63500">
                      <a:srgbClr val="00B050">
                        <a:alpha val="5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96" y="4890522"/>
                <a:ext cx="2814232" cy="72481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3166586" y="5274186"/>
                <a:ext cx="1421479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i="1" smtClean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effectLst>
                            <a:glow rad="63500">
                              <a:schemeClr val="accent2">
                                <a:lumMod val="60000"/>
                                <a:lumOff val="40000"/>
                                <a:alpha val="5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MX" sz="2400" i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effectLst>
                            <a:glow rad="63500">
                              <a:schemeClr val="accent2">
                                <a:lumMod val="60000"/>
                                <a:lumOff val="40000"/>
                                <a:alpha val="5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400" i="1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60000"/>
                                    <a:lumOff val="40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400" i="1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60000"/>
                                    <a:lumOff val="40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s-MX" sz="2400" i="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60000"/>
                                    <a:lumOff val="40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s-MX" sz="2400" i="1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effectLst>
                                    <a:glow rad="63500">
                                      <a:schemeClr val="accent2">
                                        <a:lumMod val="60000"/>
                                        <a:lumOff val="40000"/>
                                        <a:alpha val="5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400" i="1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effectLst>
                                    <a:glow rad="63500">
                                      <a:schemeClr val="accent2">
                                        <a:lumMod val="60000"/>
                                        <a:lumOff val="40000"/>
                                        <a:alpha val="5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s-MX" sz="2400" i="0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effectLst>
                                    <a:glow rad="63500">
                                      <a:schemeClr val="accent2">
                                        <a:lumMod val="60000"/>
                                        <a:lumOff val="40000"/>
                                        <a:alpha val="5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sz="2400" dirty="0">
                  <a:solidFill>
                    <a:schemeClr val="accent2">
                      <a:lumMod val="20000"/>
                      <a:lumOff val="80000"/>
                    </a:schemeClr>
                  </a:solidFill>
                  <a:effectLst>
                    <a:glow rad="63500">
                      <a:schemeClr val="accent2">
                        <a:lumMod val="60000"/>
                        <a:lumOff val="40000"/>
                        <a:alpha val="5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586" y="5274186"/>
                <a:ext cx="1421479" cy="72481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1990174" y="5405761"/>
                <a:ext cx="11764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MX" sz="2400" i="1" smtClean="0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60000"/>
                                  <a:lumOff val="40000"/>
                                  <a:alpha val="5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i="1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60000"/>
                                  <a:lumOff val="40000"/>
                                  <a:alpha val="5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s-MX" sz="2400" i="1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60000"/>
                                  <a:lumOff val="40000"/>
                                  <a:alpha val="5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s-MX" sz="2400" i="1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60000"/>
                                  <a:lumOff val="40000"/>
                                  <a:alpha val="5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p>
                        <m:r>
                          <a:rPr lang="es-MX" sz="2400" i="1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effectLst>
                              <a:glow rad="63500">
                                <a:schemeClr val="accent2">
                                  <a:lumMod val="60000"/>
                                  <a:lumOff val="40000"/>
                                  <a:alpha val="5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sz="2400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effectLst>
                      <a:glow rad="63500">
                        <a:schemeClr val="accent2">
                          <a:lumMod val="60000"/>
                          <a:lumOff val="40000"/>
                          <a:alpha val="50000"/>
                        </a:schemeClr>
                      </a:glo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s-MX" sz="2400" dirty="0">
                  <a:solidFill>
                    <a:schemeClr val="accent2">
                      <a:lumMod val="20000"/>
                      <a:lumOff val="80000"/>
                    </a:schemeClr>
                  </a:solidFill>
                  <a:effectLst>
                    <a:glow rad="63500">
                      <a:schemeClr val="accent2">
                        <a:lumMod val="60000"/>
                        <a:lumOff val="40000"/>
                        <a:alpha val="5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174" y="5405761"/>
                <a:ext cx="1176412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1036" b="-131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4706633" y="5405761"/>
                <a:ext cx="98911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i="1" smtClean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effectLst>
                            <a:glow rad="63500">
                              <a:schemeClr val="accent2">
                                <a:lumMod val="60000"/>
                                <a:lumOff val="40000"/>
                                <a:alpha val="5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MX" sz="2400" i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effectLst>
                            <a:glow rad="63500">
                              <a:schemeClr val="accent2">
                                <a:lumMod val="60000"/>
                                <a:lumOff val="40000"/>
                                <a:alpha val="5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MX" sz="2400" dirty="0">
                  <a:solidFill>
                    <a:schemeClr val="accent2">
                      <a:lumMod val="20000"/>
                      <a:lumOff val="80000"/>
                    </a:schemeClr>
                  </a:solidFill>
                  <a:effectLst>
                    <a:glow rad="63500">
                      <a:schemeClr val="accent2">
                        <a:lumMod val="60000"/>
                        <a:lumOff val="40000"/>
                        <a:alpha val="5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633" y="5405761"/>
                <a:ext cx="989117" cy="461665"/>
              </a:xfrm>
              <a:prstGeom prst="rect">
                <a:avLst/>
              </a:prstGeom>
              <a:blipFill rotWithShape="0">
                <a:blip r:embed="rId12"/>
                <a:stretch>
                  <a:fillRect l="-1235" r="-1852" b="-131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Imagen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90313" y="502241"/>
            <a:ext cx="3279433" cy="421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  <p:bldP spid="7" grpId="0"/>
      <p:bldP spid="8" grpId="0"/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Linealización</a:t>
            </a:r>
            <a:endParaRPr lang="es-MX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857331" y="1928840"/>
                <a:ext cx="1721049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i="1" smtClean="0">
                          <a:effectLst>
                            <a:glow rad="63500">
                              <a:schemeClr val="tx1">
                                <a:lumMod val="85000"/>
                                <a:alpha val="5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MX" sz="2400">
                          <a:effectLst>
                            <a:glow rad="63500">
                              <a:schemeClr val="tx1">
                                <a:lumMod val="85000"/>
                                <a:alpha val="5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400" i="1">
                              <a:effectLst>
                                <a:glow rad="63500">
                                  <a:schemeClr val="tx1">
                                    <a:lumMod val="85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400" i="1">
                              <a:effectLst>
                                <a:glow rad="63500">
                                  <a:schemeClr val="tx1">
                                    <a:lumMod val="85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s-MX" sz="2400">
                              <a:effectLst>
                                <a:glow rad="63500">
                                  <a:schemeClr val="tx1">
                                    <a:lumMod val="85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s-MX" sz="2400" i="1">
                                  <a:effectLst>
                                    <a:glow rad="63500">
                                      <a:schemeClr val="tx1">
                                        <a:lumMod val="85000"/>
                                        <a:alpha val="5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400" i="1">
                                  <a:effectLst>
                                    <a:glow rad="63500">
                                      <a:schemeClr val="tx1">
                                        <a:lumMod val="85000"/>
                                        <a:alpha val="5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s-MX" sz="2400">
                                  <a:effectLst>
                                    <a:glow rad="63500">
                                      <a:schemeClr val="tx1">
                                        <a:lumMod val="85000"/>
                                        <a:alpha val="5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s-MX" sz="2400" i="1">
                              <a:effectLst>
                                <a:glow rad="63500">
                                  <a:schemeClr val="tx1">
                                    <a:lumMod val="85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400" i="1">
                              <a:effectLst>
                                <a:glow rad="63500">
                                  <a:schemeClr val="tx1">
                                    <a:lumMod val="85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s-MX" sz="2400">
                              <a:effectLst>
                                <a:glow rad="63500">
                                  <a:schemeClr val="tx1">
                                    <a:lumMod val="85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sz="2400" dirty="0">
                  <a:effectLst>
                    <a:glow rad="63500">
                      <a:schemeClr val="tx1">
                        <a:lumMod val="85000"/>
                        <a:alpha val="5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31" y="1928840"/>
                <a:ext cx="1721049" cy="724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100" y="1748215"/>
            <a:ext cx="4091295" cy="80029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077" y="3023965"/>
            <a:ext cx="5858999" cy="3651764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1446" y="2148363"/>
            <a:ext cx="5255443" cy="406203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3048" y="2729349"/>
            <a:ext cx="374356" cy="374356"/>
          </a:xfrm>
          <a:prstGeom prst="rect">
            <a:avLst/>
          </a:prstGeom>
          <a:effectLst>
            <a:outerShdw blurRad="50800" dist="139700" dir="2700000" algn="tl" rotWithShape="0">
              <a:schemeClr val="tx1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820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Regresión lineal</a:t>
            </a:r>
            <a:endParaRPr lang="es-MX" sz="4400" dirty="0"/>
          </a:p>
        </p:txBody>
      </p:sp>
      <p:sp>
        <p:nvSpPr>
          <p:cNvPr id="6" name="Rectangle 4">
            <a:extLst>
              <a:ext uri="{FF2B5EF4-FFF2-40B4-BE49-F238E27FC236}">
                <a16:creationId xmlns="" xmlns:a16="http://schemas.microsoft.com/office/drawing/2014/main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59999" y="1731733"/>
            <a:ext cx="11541269" cy="983332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4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Se </a:t>
            </a:r>
            <a:r>
              <a:rPr lang="es-MX" sz="2400" b="1" dirty="0">
                <a:blipFill>
                  <a:blip r:embed="rId4"/>
                  <a:tile tx="0" ty="0" sx="100000" sy="100000" flip="none" algn="tl"/>
                </a:blipFill>
                <a:effectLst>
                  <a:glow rad="88900">
                    <a:srgbClr val="F8E6A2">
                      <a:alpha val="40000"/>
                    </a:srgbClr>
                  </a:glow>
                </a:effectLst>
                <a:latin typeface="Bradley Hand ITC" panose="03070402050302030203" pitchFamily="66" charset="0"/>
              </a:rPr>
              <a:t>asume</a:t>
            </a:r>
            <a:r>
              <a:rPr lang="es-MX" sz="24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 que los datos siguen un modelo lineal.</a:t>
            </a:r>
          </a:p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4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La desviación de los datos respecto de los predichos por el modelo lineal al cuadrado es: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="" xmlns:a16="http://schemas.microsoft.com/office/drawing/2014/main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467510" y="3755136"/>
            <a:ext cx="11541269" cy="549578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4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Se quiere minimizar esta “desviación” ajustando los parámetros m y b…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3945595" y="2716306"/>
                <a:ext cx="4585101" cy="775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sz="2400" i="1" smtClean="0">
                              <a:solidFill>
                                <a:srgbClr val="F8E6A2"/>
                              </a:solidFill>
                              <a:effectLst>
                                <a:glow rad="1270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400" i="1">
                              <a:solidFill>
                                <a:srgbClr val="F8E6A2"/>
                              </a:solidFill>
                              <a:effectLst>
                                <a:glow rad="1270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s-MX" sz="2400" i="1">
                              <a:solidFill>
                                <a:srgbClr val="F8E6A2"/>
                              </a:solidFill>
                              <a:effectLst>
                                <a:glow rad="1270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MX" sz="2400" i="1">
                          <a:solidFill>
                            <a:srgbClr val="F8E6A2"/>
                          </a:solidFill>
                          <a:effectLst>
                            <a:glow rad="127000">
                              <a:srgbClr val="F8E6A2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sz="2400" i="1">
                          <a:solidFill>
                            <a:srgbClr val="F8E6A2"/>
                          </a:solidFill>
                          <a:effectLst>
                            <a:glow rad="127000">
                              <a:srgbClr val="F8E6A2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MX" sz="2400" i="1">
                          <a:solidFill>
                            <a:srgbClr val="F8E6A2"/>
                          </a:solidFill>
                          <a:effectLst>
                            <a:glow rad="127000">
                              <a:srgbClr val="F8E6A2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MX" sz="2400" i="1">
                          <a:solidFill>
                            <a:srgbClr val="F8E6A2"/>
                          </a:solidFill>
                          <a:effectLst>
                            <a:glow rad="127000">
                              <a:srgbClr val="F8E6A2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MX" sz="2400" i="1">
                          <a:solidFill>
                            <a:srgbClr val="F8E6A2"/>
                          </a:solidFill>
                          <a:effectLst>
                            <a:glow rad="127000">
                              <a:srgbClr val="F8E6A2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s-MX" sz="2400" i="1">
                              <a:solidFill>
                                <a:srgbClr val="F8E6A2"/>
                              </a:solidFill>
                              <a:effectLst>
                                <a:glow rad="1270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MX" sz="2400" i="1">
                              <a:solidFill>
                                <a:srgbClr val="F8E6A2"/>
                              </a:solidFill>
                              <a:effectLst>
                                <a:glow rad="1270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s-MX" sz="2400" i="1">
                                  <a:solidFill>
                                    <a:srgbClr val="F8E6A2"/>
                                  </a:solidFill>
                                  <a:effectLst>
                                    <a:glow rad="1270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MX" sz="2400" i="1">
                                      <a:solidFill>
                                        <a:srgbClr val="F8E6A2"/>
                                      </a:solidFill>
                                      <a:effectLst>
                                        <a:glow rad="1270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MX" sz="2400" i="1">
                                          <a:solidFill>
                                            <a:srgbClr val="F8E6A2"/>
                                          </a:solidFill>
                                          <a:effectLst>
                                            <a:glow rad="1270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400" i="1">
                                          <a:solidFill>
                                            <a:srgbClr val="F8E6A2"/>
                                          </a:solidFill>
                                          <a:effectLst>
                                            <a:glow rad="1270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MX" sz="2400" i="1">
                                          <a:solidFill>
                                            <a:srgbClr val="F8E6A2"/>
                                          </a:solidFill>
                                          <a:effectLst>
                                            <a:glow rad="1270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MX" sz="2400" i="1">
                                      <a:solidFill>
                                        <a:srgbClr val="F8E6A2"/>
                                      </a:solidFill>
                                      <a:effectLst>
                                        <a:glow rad="1270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s-MX" sz="2400" i="1">
                                          <a:solidFill>
                                            <a:srgbClr val="F8E6A2"/>
                                          </a:solidFill>
                                          <a:effectLst>
                                            <a:glow rad="1270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MX" sz="2400" i="1">
                                          <a:solidFill>
                                            <a:srgbClr val="F8E6A2"/>
                                          </a:solidFill>
                                          <a:effectLst>
                                            <a:glow rad="1270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sSub>
                                        <m:sSubPr>
                                          <m:ctrlPr>
                                            <a:rPr lang="es-MX" sz="2400" i="1">
                                              <a:solidFill>
                                                <a:srgbClr val="F8E6A2"/>
                                              </a:solidFill>
                                              <a:effectLst>
                                                <a:glow rad="127000">
                                                  <a:srgbClr val="F8E6A2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MX" sz="2400" i="1">
                                              <a:solidFill>
                                                <a:srgbClr val="F8E6A2"/>
                                              </a:solidFill>
                                              <a:effectLst>
                                                <a:glow rad="127000">
                                                  <a:srgbClr val="F8E6A2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MX" sz="2400" i="1">
                                              <a:solidFill>
                                                <a:srgbClr val="F8E6A2"/>
                                              </a:solidFill>
                                              <a:effectLst>
                                                <a:glow rad="127000">
                                                  <a:srgbClr val="F8E6A2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s-MX" sz="2400" i="1">
                                          <a:solidFill>
                                            <a:srgbClr val="F8E6A2"/>
                                          </a:solidFill>
                                          <a:effectLst>
                                            <a:glow rad="1270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s-MX" sz="2400" i="1">
                                          <a:solidFill>
                                            <a:srgbClr val="F8E6A2"/>
                                          </a:solidFill>
                                          <a:effectLst>
                                            <a:glow rad="1270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MX" sz="2400" i="1">
                                  <a:solidFill>
                                    <a:srgbClr val="F8E6A2"/>
                                  </a:solidFill>
                                  <a:effectLst>
                                    <a:glow rad="1270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MX" sz="2400" i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595" y="2716306"/>
                <a:ext cx="4585101" cy="775084"/>
              </a:xfrm>
              <a:prstGeom prst="rect">
                <a:avLst/>
              </a:prstGeom>
              <a:blipFill rotWithShape="0">
                <a:blip r:embed="rId5"/>
                <a:stretch>
                  <a:fillRect t="-2362" b="-629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4601230" y="4234244"/>
                <a:ext cx="2710807" cy="709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2000" i="1" smtClean="0">
                              <a:blipFill>
                                <a:blip r:embed="rId3"/>
                                <a:tile tx="0" ty="0" sx="100000" sy="100000" flip="none" algn="tl"/>
                              </a:blipFill>
                              <a:effectLst>
                                <a:glow rad="88900">
                                  <a:schemeClr val="tx1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000" i="1">
                              <a:blipFill>
                                <a:blip r:embed="rId3"/>
                                <a:tile tx="0" ty="0" sx="100000" sy="100000" flip="none" algn="tl"/>
                              </a:blipFill>
                              <a:effectLst>
                                <a:glow rad="88900">
                                  <a:schemeClr val="tx1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s-MX" sz="2000" i="1">
                                  <a:blipFill>
                                    <a:blip r:embed="rId3"/>
                                    <a:tile tx="0" ty="0" sx="100000" sy="100000" flip="none" algn="tl"/>
                                  </a:blipFill>
                                  <a:effectLst>
                                    <a:glow rad="88900">
                                      <a:schemeClr val="tx1">
                                        <a:lumMod val="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000" i="1">
                                  <a:blipFill>
                                    <a:blip r:embed="rId3"/>
                                    <a:tile tx="0" ty="0" sx="100000" sy="100000" flip="none" algn="tl"/>
                                  </a:blipFill>
                                  <a:effectLst>
                                    <a:glow rad="88900">
                                      <a:schemeClr val="tx1">
                                        <a:lumMod val="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s-MX" sz="2000" i="1">
                                  <a:blipFill>
                                    <a:blip r:embed="rId3"/>
                                    <a:tile tx="0" ty="0" sx="100000" sy="100000" flip="none" algn="tl"/>
                                  </a:blipFill>
                                  <a:effectLst>
                                    <a:glow rad="88900">
                                      <a:schemeClr val="tx1">
                                        <a:lumMod val="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MX" sz="2000" i="1">
                              <a:blipFill>
                                <a:blip r:embed="rId3"/>
                                <a:tile tx="0" ty="0" sx="100000" sy="100000" flip="none" algn="tl"/>
                              </a:blipFill>
                              <a:effectLst>
                                <a:glow rad="88900">
                                  <a:schemeClr val="tx1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𝑑𝑚</m:t>
                          </m:r>
                        </m:den>
                      </m:f>
                      <m:r>
                        <a:rPr lang="es-MX" sz="2000" i="1">
                          <a:blipFill>
                            <a:blip r:embed="rId3"/>
                            <a:tile tx="0" ty="0" sx="100000" sy="100000" flip="none" algn="tl"/>
                          </a:blipFill>
                          <a:effectLst>
                            <a:glow rad="88900">
                              <a:schemeClr val="tx1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    </m:t>
                      </m:r>
                      <m:r>
                        <a:rPr lang="es-MX" sz="2000" i="1">
                          <a:blipFill>
                            <a:blip r:embed="rId3"/>
                            <a:tile tx="0" ty="0" sx="100000" sy="100000" flip="none" algn="tl"/>
                          </a:blipFill>
                          <a:effectLst>
                            <a:glow rad="88900">
                              <a:schemeClr val="tx1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MX" sz="2000" i="1">
                          <a:blipFill>
                            <a:blip r:embed="rId3"/>
                            <a:tile tx="0" ty="0" sx="100000" sy="100000" flip="none" algn="tl"/>
                          </a:blipFill>
                          <a:effectLst>
                            <a:glow rad="88900">
                              <a:schemeClr val="tx1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es-MX" sz="2000" i="1">
                              <a:blipFill>
                                <a:blip r:embed="rId3"/>
                                <a:tile tx="0" ty="0" sx="100000" sy="100000" flip="none" algn="tl"/>
                              </a:blipFill>
                              <a:effectLst>
                                <a:glow rad="88900">
                                  <a:schemeClr val="tx1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000" i="1">
                              <a:blipFill>
                                <a:blip r:embed="rId3"/>
                                <a:tile tx="0" ty="0" sx="100000" sy="100000" flip="none" algn="tl"/>
                              </a:blipFill>
                              <a:effectLst>
                                <a:glow rad="88900">
                                  <a:schemeClr val="tx1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s-MX" sz="2000" i="1">
                                  <a:blipFill>
                                    <a:blip r:embed="rId3"/>
                                    <a:tile tx="0" ty="0" sx="100000" sy="100000" flip="none" algn="tl"/>
                                  </a:blipFill>
                                  <a:effectLst>
                                    <a:glow rad="88900">
                                      <a:schemeClr val="tx1">
                                        <a:lumMod val="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000" i="1">
                                  <a:blipFill>
                                    <a:blip r:embed="rId3"/>
                                    <a:tile tx="0" ty="0" sx="100000" sy="100000" flip="none" algn="tl"/>
                                  </a:blipFill>
                                  <a:effectLst>
                                    <a:glow rad="88900">
                                      <a:schemeClr val="tx1">
                                        <a:lumMod val="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s-MX" sz="2000" i="1">
                                  <a:blipFill>
                                    <a:blip r:embed="rId3"/>
                                    <a:tile tx="0" ty="0" sx="100000" sy="100000" flip="none" algn="tl"/>
                                  </a:blipFill>
                                  <a:effectLst>
                                    <a:glow rad="88900">
                                      <a:schemeClr val="tx1">
                                        <a:lumMod val="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MX" sz="2000" i="1">
                              <a:blipFill>
                                <a:blip r:embed="rId3"/>
                                <a:tile tx="0" ty="0" sx="100000" sy="100000" flip="none" algn="tl"/>
                              </a:blipFill>
                              <a:effectLst>
                                <a:glow rad="88900">
                                  <a:schemeClr val="tx1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𝑑𝑏</m:t>
                          </m:r>
                        </m:den>
                      </m:f>
                      <m:r>
                        <a:rPr lang="es-MX" sz="2000" i="1">
                          <a:blipFill>
                            <a:blip r:embed="rId3"/>
                            <a:tile tx="0" ty="0" sx="100000" sy="100000" flip="none" algn="tl"/>
                          </a:blipFill>
                          <a:effectLst>
                            <a:glow rad="88900">
                              <a:schemeClr val="tx1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MX" sz="2000" i="1" dirty="0">
                  <a:blipFill>
                    <a:blip r:embed="rId3"/>
                    <a:tile tx="0" ty="0" sx="100000" sy="100000" flip="none" algn="tl"/>
                  </a:blipFill>
                  <a:effectLst>
                    <a:glow rad="88900">
                      <a:schemeClr val="tx1">
                        <a:lumMod val="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230" y="4234244"/>
                <a:ext cx="2710807" cy="709938"/>
              </a:xfrm>
              <a:prstGeom prst="rect">
                <a:avLst/>
              </a:prstGeom>
              <a:blipFill rotWithShape="0">
                <a:blip r:embed="rId6"/>
                <a:stretch>
                  <a:fillRect b="-258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/>
              <p:cNvSpPr/>
              <p:nvPr/>
            </p:nvSpPr>
            <p:spPr>
              <a:xfrm>
                <a:off x="2318133" y="5344785"/>
                <a:ext cx="3468835" cy="903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i="1" smtClean="0">
                          <a:blipFill>
                            <a:blip r:embed="rId7"/>
                            <a:tile tx="0" ty="0" sx="100000" sy="100000" flip="none" algn="tl"/>
                          </a:blipFill>
                          <a:effectLst>
                            <a:glow rad="101600">
                              <a:srgbClr val="F8E6A2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MX" sz="2400" i="1" smtClean="0">
                          <a:blipFill>
                            <a:blip r:embed="rId7"/>
                            <a:tile tx="0" ty="0" sx="100000" sy="100000" flip="none" algn="tl"/>
                          </a:blipFill>
                          <a:effectLst>
                            <a:glow rad="101600">
                              <a:srgbClr val="F8E6A2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400" i="1">
                              <a:blipFill>
                                <a:blip r:embed="rId7"/>
                                <a:tile tx="0" ty="0" sx="100000" sy="100000" flip="none" algn="tl"/>
                              </a:blipFill>
                              <a:effectLst>
                                <a:glow rad="1016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400" i="1">
                              <a:blipFill>
                                <a:blip r:embed="rId7"/>
                                <a:tile tx="0" ty="0" sx="100000" sy="100000" flip="none" algn="tl"/>
                              </a:blipFill>
                              <a:effectLst>
                                <a:glow rad="1016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𝑁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MX" sz="2400" i="1">
                                  <a:blipFill>
                                    <a:blip r:embed="rId7"/>
                                    <a:tile tx="0" ty="0" sx="100000" sy="100000" flip="none" algn="tl"/>
                                  </a:blipFill>
                                  <a:effectLst>
                                    <a:glow rad="1016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s-MX" sz="2400" i="1">
                              <a:blipFill>
                                <a:blip r:embed="rId7"/>
                                <a:tile tx="0" ty="0" sx="100000" sy="100000" flip="none" algn="tl"/>
                              </a:blipFill>
                              <a:effectLst>
                                <a:glow rad="1016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MX" sz="2400" i="1">
                                  <a:blipFill>
                                    <a:blip r:embed="rId7"/>
                                    <a:tile tx="0" ty="0" sx="100000" sy="100000" flip="none" algn="tl"/>
                                  </a:blipFill>
                                  <a:effectLst>
                                    <a:glow rad="1016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s-MX" sz="2400" i="1">
                                          <a:blipFill>
                                            <a:blip r:embed="rId7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400" i="1">
                                          <a:blipFill>
                                            <a:blip r:embed="rId7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MX" sz="2400" i="1">
                                          <a:blipFill>
                                            <a:blip r:embed="rId7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s-MX" sz="2400" i="1">
                              <a:blipFill>
                                <a:blip r:embed="rId7"/>
                                <a:tile tx="0" ty="0" sx="100000" sy="100000" flip="none" algn="tl"/>
                              </a:blipFill>
                              <a:effectLst>
                                <a:glow rad="1016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𝑁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MX" sz="2400" i="1">
                                  <a:blipFill>
                                    <a:blip r:embed="rId7"/>
                                    <a:tile tx="0" ty="0" sx="100000" sy="100000" flip="none" algn="tl"/>
                                  </a:blipFill>
                                  <a:effectLst>
                                    <a:glow rad="1016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s-MX" sz="2400" i="1">
                                  <a:blipFill>
                                    <a:blip r:embed="rId7"/>
                                    <a:tile tx="0" ty="0" sx="100000" sy="100000" flip="none" algn="tl"/>
                                  </a:blipFill>
                                  <a:effectLst>
                                    <a:glow rad="1016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MX" sz="2400" i="1">
                                          <a:blipFill>
                                            <a:blip r:embed="rId7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s-MX" sz="2400" i="1">
                                              <a:blipFill>
                                                <a:blip r:embed="rId7"/>
                                                <a:tile tx="0" ty="0" sx="100000" sy="100000" flip="none" algn="tl"/>
                                              </a:blipFill>
                                              <a:effectLst>
                                                <a:glow rad="101600">
                                                  <a:srgbClr val="F8E6A2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s-MX" sz="2400" i="1">
                                                  <a:blipFill>
                                                    <a:blip r:embed="rId7"/>
                                                    <a:tile tx="0" ty="0" sx="100000" sy="100000" flip="none" algn="tl"/>
                                                  </a:blipFill>
                                                  <a:effectLst>
                                                    <a:glow rad="101600">
                                                      <a:srgbClr val="F8E6A2">
                                                        <a:alpha val="40000"/>
                                                      </a:srgbClr>
                                                    </a:glo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MX" sz="2400" i="1">
                                                  <a:blipFill>
                                                    <a:blip r:embed="rId7"/>
                                                    <a:tile tx="0" ty="0" sx="100000" sy="100000" flip="none" algn="tl"/>
                                                  </a:blipFill>
                                                  <a:effectLst>
                                                    <a:glow rad="101600">
                                                      <a:srgbClr val="F8E6A2">
                                                        <a:alpha val="40000"/>
                                                      </a:srgbClr>
                                                    </a:glo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MX" sz="2400" i="1">
                                                  <a:blipFill>
                                                    <a:blip r:embed="rId7"/>
                                                    <a:tile tx="0" ty="0" sx="100000" sy="100000" flip="none" algn="tl"/>
                                                  </a:blipFill>
                                                  <a:effectLst>
                                                    <a:glow rad="101600">
                                                      <a:srgbClr val="F8E6A2">
                                                        <a:alpha val="40000"/>
                                                      </a:srgbClr>
                                                    </a:glo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s-MX" sz="2400" i="1" dirty="0">
                  <a:blipFill>
                    <a:blip r:embed="rId7"/>
                    <a:tile tx="0" ty="0" sx="100000" sy="100000" flip="none" algn="tl"/>
                  </a:blipFill>
                  <a:effectLst>
                    <a:glow rad="101600">
                      <a:srgbClr val="F8E6A2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133" y="5344785"/>
                <a:ext cx="3468835" cy="903645"/>
              </a:xfrm>
              <a:prstGeom prst="rect">
                <a:avLst/>
              </a:prstGeom>
              <a:blipFill rotWithShape="0">
                <a:blip r:embed="rId8"/>
                <a:stretch>
                  <a:fillRect t="-1351" b="-405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/>
              <p:cNvSpPr/>
              <p:nvPr/>
            </p:nvSpPr>
            <p:spPr>
              <a:xfrm>
                <a:off x="6018767" y="5344785"/>
                <a:ext cx="3737690" cy="9430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i="1" smtClean="0">
                          <a:blipFill>
                            <a:blip r:embed="rId7"/>
                            <a:tile tx="0" ty="0" sx="100000" sy="100000" flip="none" algn="tl"/>
                          </a:blipFill>
                          <a:effectLst>
                            <a:glow rad="101600">
                              <a:srgbClr val="F8E6A2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MX" sz="2400" i="1" smtClean="0">
                          <a:blipFill>
                            <a:blip r:embed="rId7"/>
                            <a:tile tx="0" ty="0" sx="100000" sy="100000" flip="none" algn="tl"/>
                          </a:blipFill>
                          <a:effectLst>
                            <a:glow rad="101600">
                              <a:srgbClr val="F8E6A2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400" i="1">
                              <a:blipFill>
                                <a:blip r:embed="rId7"/>
                                <a:tile tx="0" ty="0" sx="100000" sy="100000" flip="none" algn="tl"/>
                              </a:blipFill>
                              <a:effectLst>
                                <a:glow rad="1016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MX" sz="2400" i="1">
                                  <a:blipFill>
                                    <a:blip r:embed="rId7"/>
                                    <a:tile tx="0" ty="0" sx="100000" sy="100000" flip="none" algn="tl"/>
                                  </a:blipFill>
                                  <a:effectLst>
                                    <a:glow rad="1016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MX" sz="2400" i="1">
                                  <a:blipFill>
                                    <a:blip r:embed="rId7"/>
                                    <a:tile tx="0" ty="0" sx="100000" sy="100000" flip="none" algn="tl"/>
                                  </a:blipFill>
                                  <a:effectLst>
                                    <a:glow rad="1016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s-MX" sz="2400" i="1">
                              <a:blipFill>
                                <a:blip r:embed="rId7"/>
                                <a:tile tx="0" ty="0" sx="100000" sy="100000" flip="none" algn="tl"/>
                              </a:blipFill>
                              <a:effectLst>
                                <a:glow rad="1016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MX" sz="2400" i="1">
                                  <a:blipFill>
                                    <a:blip r:embed="rId7"/>
                                    <a:tile tx="0" ty="0" sx="100000" sy="100000" flip="none" algn="tl"/>
                                  </a:blipFill>
                                  <a:effectLst>
                                    <a:glow rad="1016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s-MX" sz="2400" i="1">
                                          <a:blipFill>
                                            <a:blip r:embed="rId7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400" i="1">
                                          <a:blipFill>
                                            <a:blip r:embed="rId7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MX" sz="2400" i="1">
                                          <a:blipFill>
                                            <a:blip r:embed="rId7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s-MX" sz="2400" i="1">
                                          <a:blipFill>
                                            <a:blip r:embed="rId7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400" i="1">
                                          <a:blipFill>
                                            <a:blip r:embed="rId7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MX" sz="2400" i="1">
                                          <a:blipFill>
                                            <a:blip r:embed="rId7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s-MX" sz="2400" i="1">
                              <a:blipFill>
                                <a:blip r:embed="rId7"/>
                                <a:tile tx="0" ty="0" sx="100000" sy="100000" flip="none" algn="tl"/>
                              </a:blipFill>
                              <a:effectLst>
                                <a:glow rad="1016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𝑁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MX" sz="2400" i="1">
                                  <a:blipFill>
                                    <a:blip r:embed="rId7"/>
                                    <a:tile tx="0" ty="0" sx="100000" sy="100000" flip="none" algn="tl"/>
                                  </a:blipFill>
                                  <a:effectLst>
                                    <a:glow rad="1016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s-MX" sz="2400" i="1">
                                  <a:blipFill>
                                    <a:blip r:embed="rId7"/>
                                    <a:tile tx="0" ty="0" sx="100000" sy="100000" flip="none" algn="tl"/>
                                  </a:blipFill>
                                  <a:effectLst>
                                    <a:glow rad="1016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MX" sz="2400" i="1">
                                          <a:blipFill>
                                            <a:blip r:embed="rId7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s-MX" sz="2400" i="1">
                                              <a:blipFill>
                                                <a:blip r:embed="rId7"/>
                                                <a:tile tx="0" ty="0" sx="100000" sy="100000" flip="none" algn="tl"/>
                                              </a:blipFill>
                                              <a:effectLst>
                                                <a:glow rad="101600">
                                                  <a:srgbClr val="F8E6A2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s-MX" sz="2400" i="1">
                                                  <a:blipFill>
                                                    <a:blip r:embed="rId7"/>
                                                    <a:tile tx="0" ty="0" sx="100000" sy="100000" flip="none" algn="tl"/>
                                                  </a:blipFill>
                                                  <a:effectLst>
                                                    <a:glow rad="101600">
                                                      <a:srgbClr val="F8E6A2">
                                                        <a:alpha val="40000"/>
                                                      </a:srgbClr>
                                                    </a:glo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MX" sz="2400" i="1">
                                                  <a:blipFill>
                                                    <a:blip r:embed="rId7"/>
                                                    <a:tile tx="0" ty="0" sx="100000" sy="100000" flip="none" algn="tl"/>
                                                  </a:blipFill>
                                                  <a:effectLst>
                                                    <a:glow rad="101600">
                                                      <a:srgbClr val="F8E6A2">
                                                        <a:alpha val="40000"/>
                                                      </a:srgbClr>
                                                    </a:glo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MX" sz="2400" i="1">
                                                  <a:blipFill>
                                                    <a:blip r:embed="rId7"/>
                                                    <a:tile tx="0" ty="0" sx="100000" sy="100000" flip="none" algn="tl"/>
                                                  </a:blipFill>
                                                  <a:effectLst>
                                                    <a:glow rad="101600">
                                                      <a:srgbClr val="F8E6A2">
                                                        <a:alpha val="40000"/>
                                                      </a:srgbClr>
                                                    </a:glo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s-MX" sz="2400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s-MX" sz="2400" i="1" dirty="0">
                  <a:blipFill>
                    <a:blip r:embed="rId7"/>
                    <a:tile tx="0" ty="0" sx="100000" sy="100000" flip="none" algn="tl"/>
                  </a:blipFill>
                  <a:effectLst>
                    <a:glow rad="101600">
                      <a:srgbClr val="F8E6A2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767" y="5344785"/>
                <a:ext cx="3737690" cy="943015"/>
              </a:xfrm>
              <a:prstGeom prst="rect">
                <a:avLst/>
              </a:prstGeom>
              <a:blipFill rotWithShape="0">
                <a:blip r:embed="rId9"/>
                <a:stretch>
                  <a:fillRect t="-649" b="-519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7931" y="2741312"/>
            <a:ext cx="374356" cy="374356"/>
          </a:xfrm>
          <a:prstGeom prst="rect">
            <a:avLst/>
          </a:prstGeom>
          <a:effectLst>
            <a:outerShdw blurRad="50800" dist="139700" dir="2700000" algn="tl" rotWithShape="0">
              <a:schemeClr val="tx1">
                <a:lumMod val="75000"/>
                <a:alpha val="50000"/>
              </a:scheme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9165" y="3755136"/>
            <a:ext cx="374356" cy="374356"/>
          </a:xfrm>
          <a:prstGeom prst="rect">
            <a:avLst/>
          </a:prstGeom>
          <a:effectLst>
            <a:outerShdw blurRad="50800" dist="139700" dir="2700000" algn="tl" rotWithShape="0">
              <a:schemeClr val="tx1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847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74638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Regresión lineal</a:t>
            </a:r>
            <a:endParaRPr lang="es-MX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357072" y="1820904"/>
                <a:ext cx="3468835" cy="903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i="1" smtClean="0">
                          <a:blipFill>
                            <a:blip r:embed="rId2"/>
                            <a:tile tx="0" ty="0" sx="100000" sy="100000" flip="none" algn="tl"/>
                          </a:blipFill>
                          <a:effectLst>
                            <a:glow rad="101600">
                              <a:srgbClr val="F8E6A2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MX" sz="2400" i="1" smtClean="0">
                          <a:blipFill>
                            <a:blip r:embed="rId2"/>
                            <a:tile tx="0" ty="0" sx="100000" sy="100000" flip="none" algn="tl"/>
                          </a:blipFill>
                          <a:effectLst>
                            <a:glow rad="101600">
                              <a:srgbClr val="F8E6A2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400" i="1">
                              <a:blipFill>
                                <a:blip r:embed="rId2"/>
                                <a:tile tx="0" ty="0" sx="100000" sy="100000" flip="none" algn="tl"/>
                              </a:blipFill>
                              <a:effectLst>
                                <a:glow rad="1016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400" i="1">
                              <a:blipFill>
                                <a:blip r:embed="rId2"/>
                                <a:tile tx="0" ty="0" sx="100000" sy="100000" flip="none" algn="tl"/>
                              </a:blipFill>
                              <a:effectLst>
                                <a:glow rad="1016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𝑁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MX" sz="2400" i="1">
                                  <a:blipFill>
                                    <a:blip r:embed="rId2"/>
                                    <a:tile tx="0" ty="0" sx="100000" sy="100000" flip="none" algn="tl"/>
                                  </a:blipFill>
                                  <a:effectLst>
                                    <a:glow rad="1016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s-MX" sz="2400" i="1">
                              <a:blipFill>
                                <a:blip r:embed="rId2"/>
                                <a:tile tx="0" ty="0" sx="100000" sy="100000" flip="none" algn="tl"/>
                              </a:blipFill>
                              <a:effectLst>
                                <a:glow rad="1016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MX" sz="2400" i="1">
                                  <a:blipFill>
                                    <a:blip r:embed="rId2"/>
                                    <a:tile tx="0" ty="0" sx="100000" sy="100000" flip="none" algn="tl"/>
                                  </a:blipFill>
                                  <a:effectLst>
                                    <a:glow rad="1016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s-MX" sz="2400" i="1">
                                          <a:blipFill>
                                            <a:blip r:embed="rId2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400" i="1">
                                          <a:blipFill>
                                            <a:blip r:embed="rId2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MX" sz="2400" i="1">
                                          <a:blipFill>
                                            <a:blip r:embed="rId2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s-MX" sz="2400" i="1">
                              <a:blipFill>
                                <a:blip r:embed="rId2"/>
                                <a:tile tx="0" ty="0" sx="100000" sy="100000" flip="none" algn="tl"/>
                              </a:blipFill>
                              <a:effectLst>
                                <a:glow rad="1016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𝑁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MX" sz="2400" i="1">
                                  <a:blipFill>
                                    <a:blip r:embed="rId2"/>
                                    <a:tile tx="0" ty="0" sx="100000" sy="100000" flip="none" algn="tl"/>
                                  </a:blipFill>
                                  <a:effectLst>
                                    <a:glow rad="1016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s-MX" sz="2400" i="1">
                                  <a:blipFill>
                                    <a:blip r:embed="rId2"/>
                                    <a:tile tx="0" ty="0" sx="100000" sy="100000" flip="none" algn="tl"/>
                                  </a:blipFill>
                                  <a:effectLst>
                                    <a:glow rad="1016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MX" sz="2400" i="1">
                                          <a:blipFill>
                                            <a:blip r:embed="rId2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s-MX" sz="2400" i="1">
                                              <a:blipFill>
                                                <a:blip r:embed="rId2"/>
                                                <a:tile tx="0" ty="0" sx="100000" sy="100000" flip="none" algn="tl"/>
                                              </a:blipFill>
                                              <a:effectLst>
                                                <a:glow rad="101600">
                                                  <a:srgbClr val="F8E6A2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s-MX" sz="2400" i="1">
                                                  <a:blipFill>
                                                    <a:blip r:embed="rId2"/>
                                                    <a:tile tx="0" ty="0" sx="100000" sy="100000" flip="none" algn="tl"/>
                                                  </a:blipFill>
                                                  <a:effectLst>
                                                    <a:glow rad="101600">
                                                      <a:srgbClr val="F8E6A2">
                                                        <a:alpha val="40000"/>
                                                      </a:srgbClr>
                                                    </a:glo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MX" sz="2400" i="1">
                                                  <a:blipFill>
                                                    <a:blip r:embed="rId2"/>
                                                    <a:tile tx="0" ty="0" sx="100000" sy="100000" flip="none" algn="tl"/>
                                                  </a:blipFill>
                                                  <a:effectLst>
                                                    <a:glow rad="101600">
                                                      <a:srgbClr val="F8E6A2">
                                                        <a:alpha val="40000"/>
                                                      </a:srgbClr>
                                                    </a:glo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MX" sz="2400" i="1">
                                                  <a:blipFill>
                                                    <a:blip r:embed="rId2"/>
                                                    <a:tile tx="0" ty="0" sx="100000" sy="100000" flip="none" algn="tl"/>
                                                  </a:blipFill>
                                                  <a:effectLst>
                                                    <a:glow rad="101600">
                                                      <a:srgbClr val="F8E6A2">
                                                        <a:alpha val="40000"/>
                                                      </a:srgbClr>
                                                    </a:glo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s-MX" sz="2400" i="1" dirty="0">
                  <a:blipFill>
                    <a:blip r:embed="rId2"/>
                    <a:tile tx="0" ty="0" sx="100000" sy="100000" flip="none" algn="tl"/>
                  </a:blipFill>
                  <a:effectLst>
                    <a:glow rad="101600">
                      <a:srgbClr val="F8E6A2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72" y="1820904"/>
                <a:ext cx="3468835" cy="903645"/>
              </a:xfrm>
              <a:prstGeom prst="rect">
                <a:avLst/>
              </a:prstGeom>
              <a:blipFill rotWithShape="0">
                <a:blip r:embed="rId3"/>
                <a:stretch>
                  <a:fillRect t="-2027" b="-405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4084599" y="1765190"/>
                <a:ext cx="3737690" cy="9430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i="1" smtClean="0">
                          <a:blipFill>
                            <a:blip r:embed="rId2"/>
                            <a:tile tx="0" ty="0" sx="100000" sy="100000" flip="none" algn="tl"/>
                          </a:blipFill>
                          <a:effectLst>
                            <a:glow rad="101600">
                              <a:srgbClr val="F8E6A2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MX" sz="2400" i="1" smtClean="0">
                          <a:blipFill>
                            <a:blip r:embed="rId2"/>
                            <a:tile tx="0" ty="0" sx="100000" sy="100000" flip="none" algn="tl"/>
                          </a:blipFill>
                          <a:effectLst>
                            <a:glow rad="101600">
                              <a:srgbClr val="F8E6A2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400" i="1">
                              <a:blipFill>
                                <a:blip r:embed="rId2"/>
                                <a:tile tx="0" ty="0" sx="100000" sy="100000" flip="none" algn="tl"/>
                              </a:blipFill>
                              <a:effectLst>
                                <a:glow rad="1016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MX" sz="2400" i="1">
                                  <a:blipFill>
                                    <a:blip r:embed="rId2"/>
                                    <a:tile tx="0" ty="0" sx="100000" sy="100000" flip="none" algn="tl"/>
                                  </a:blipFill>
                                  <a:effectLst>
                                    <a:glow rad="1016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MX" sz="2400" i="1">
                                  <a:blipFill>
                                    <a:blip r:embed="rId2"/>
                                    <a:tile tx="0" ty="0" sx="100000" sy="100000" flip="none" algn="tl"/>
                                  </a:blipFill>
                                  <a:effectLst>
                                    <a:glow rad="1016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s-MX" sz="2400" i="1">
                              <a:blipFill>
                                <a:blip r:embed="rId2"/>
                                <a:tile tx="0" ty="0" sx="100000" sy="100000" flip="none" algn="tl"/>
                              </a:blipFill>
                              <a:effectLst>
                                <a:glow rad="1016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MX" sz="2400" i="1">
                                  <a:blipFill>
                                    <a:blip r:embed="rId2"/>
                                    <a:tile tx="0" ty="0" sx="100000" sy="100000" flip="none" algn="tl"/>
                                  </a:blipFill>
                                  <a:effectLst>
                                    <a:glow rad="1016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s-MX" sz="2400" i="1">
                                          <a:blipFill>
                                            <a:blip r:embed="rId2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400" i="1">
                                          <a:blipFill>
                                            <a:blip r:embed="rId2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MX" sz="2400" i="1">
                                          <a:blipFill>
                                            <a:blip r:embed="rId2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s-MX" sz="2400" i="1">
                                          <a:blipFill>
                                            <a:blip r:embed="rId2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400" i="1">
                                          <a:blipFill>
                                            <a:blip r:embed="rId2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MX" sz="2400" i="1">
                                          <a:blipFill>
                                            <a:blip r:embed="rId2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s-MX" sz="2400" i="1">
                              <a:blipFill>
                                <a:blip r:embed="rId2"/>
                                <a:tile tx="0" ty="0" sx="100000" sy="100000" flip="none" algn="tl"/>
                              </a:blipFill>
                              <a:effectLst>
                                <a:glow rad="1016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𝑁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MX" sz="2400" i="1">
                                  <a:blipFill>
                                    <a:blip r:embed="rId2"/>
                                    <a:tile tx="0" ty="0" sx="100000" sy="100000" flip="none" algn="tl"/>
                                  </a:blipFill>
                                  <a:effectLst>
                                    <a:glow rad="1016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s-MX" sz="2400" i="1">
                                  <a:blipFill>
                                    <a:blip r:embed="rId2"/>
                                    <a:tile tx="0" ty="0" sx="100000" sy="100000" flip="none" algn="tl"/>
                                  </a:blipFill>
                                  <a:effectLst>
                                    <a:glow rad="1016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MX" sz="2400" i="1">
                                          <a:blipFill>
                                            <a:blip r:embed="rId2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s-MX" sz="2400" i="1">
                                              <a:blipFill>
                                                <a:blip r:embed="rId2"/>
                                                <a:tile tx="0" ty="0" sx="100000" sy="100000" flip="none" algn="tl"/>
                                              </a:blipFill>
                                              <a:effectLst>
                                                <a:glow rad="101600">
                                                  <a:srgbClr val="F8E6A2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s-MX" sz="2400" i="1">
                                                  <a:blipFill>
                                                    <a:blip r:embed="rId2"/>
                                                    <a:tile tx="0" ty="0" sx="100000" sy="100000" flip="none" algn="tl"/>
                                                  </a:blipFill>
                                                  <a:effectLst>
                                                    <a:glow rad="101600">
                                                      <a:srgbClr val="F8E6A2">
                                                        <a:alpha val="40000"/>
                                                      </a:srgbClr>
                                                    </a:glo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MX" sz="2400" i="1">
                                                  <a:blipFill>
                                                    <a:blip r:embed="rId2"/>
                                                    <a:tile tx="0" ty="0" sx="100000" sy="100000" flip="none" algn="tl"/>
                                                  </a:blipFill>
                                                  <a:effectLst>
                                                    <a:glow rad="101600">
                                                      <a:srgbClr val="F8E6A2">
                                                        <a:alpha val="40000"/>
                                                      </a:srgbClr>
                                                    </a:glo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MX" sz="2400" i="1">
                                                  <a:blipFill>
                                                    <a:blip r:embed="rId2"/>
                                                    <a:tile tx="0" ty="0" sx="100000" sy="100000" flip="none" algn="tl"/>
                                                  </a:blipFill>
                                                  <a:effectLst>
                                                    <a:glow rad="101600">
                                                      <a:srgbClr val="F8E6A2">
                                                        <a:alpha val="40000"/>
                                                      </a:srgbClr>
                                                    </a:glo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s-MX" sz="2400" i="1" dirty="0">
                  <a:blipFill>
                    <a:blip r:embed="rId2"/>
                    <a:tile tx="0" ty="0" sx="100000" sy="100000" flip="none" algn="tl"/>
                  </a:blipFill>
                  <a:effectLst>
                    <a:glow rad="101600">
                      <a:srgbClr val="F8E6A2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599" y="1765190"/>
                <a:ext cx="3737690" cy="943015"/>
              </a:xfrm>
              <a:prstGeom prst="rect">
                <a:avLst/>
              </a:prstGeom>
              <a:blipFill rotWithShape="0">
                <a:blip r:embed="rId4"/>
                <a:stretch>
                  <a:fillRect t="-1299" b="-519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722812" y="2947849"/>
                <a:ext cx="2737352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i="1" smtClean="0">
                          <a:blipFill>
                            <a:blip r:embed="rId2"/>
                            <a:tile tx="0" ty="0" sx="100000" sy="100000" flip="none" algn="tl"/>
                          </a:blipFill>
                          <a:effectLst>
                            <a:glow rad="101600">
                              <a:srgbClr val="F8E6A2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s-MX" sz="2400" i="1">
                          <a:blipFill>
                            <a:blip r:embed="rId2"/>
                            <a:tile tx="0" ty="0" sx="100000" sy="100000" flip="none" algn="tl"/>
                          </a:blipFill>
                          <a:effectLst>
                            <a:glow rad="101600">
                              <a:srgbClr val="F8E6A2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MX" sz="2400" i="1">
                          <a:blipFill>
                            <a:blip r:embed="rId2"/>
                            <a:tile tx="0" ty="0" sx="100000" sy="100000" flip="none" algn="tl"/>
                          </a:blipFill>
                          <a:effectLst>
                            <a:glow rad="101600">
                              <a:srgbClr val="F8E6A2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MX" sz="2400" i="1">
                              <a:blipFill>
                                <a:blip r:embed="rId2"/>
                                <a:tile tx="0" ty="0" sx="100000" sy="100000" flip="none" algn="tl"/>
                              </a:blipFill>
                              <a:effectLst>
                                <a:glow rad="1016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MX" sz="2400" i="1">
                                  <a:blipFill>
                                    <a:blip r:embed="rId2"/>
                                    <a:tile tx="0" ty="0" sx="100000" sy="100000" flip="none" algn="tl"/>
                                  </a:blipFill>
                                  <a:effectLst>
                                    <a:glow rad="1016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"/>
                                  <m:ctrlP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𝑉𝑎𝑟</m:t>
                                  </m:r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es-MX" sz="2400" i="1" dirty="0">
                  <a:blipFill>
                    <a:blip r:embed="rId2"/>
                    <a:tile tx="0" ty="0" sx="100000" sy="100000" flip="none" algn="tl"/>
                  </a:blipFill>
                  <a:effectLst>
                    <a:glow rad="101600">
                      <a:srgbClr val="F8E6A2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12" y="2947849"/>
                <a:ext cx="2737352" cy="1183529"/>
              </a:xfrm>
              <a:prstGeom prst="rect">
                <a:avLst/>
              </a:prstGeom>
              <a:blipFill rotWithShape="0">
                <a:blip r:embed="rId5"/>
                <a:stretch>
                  <a:fillRect t="-515" b="-515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/>
              <p:cNvSpPr/>
              <p:nvPr/>
            </p:nvSpPr>
            <p:spPr>
              <a:xfrm>
                <a:off x="4552451" y="2950386"/>
                <a:ext cx="2801986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i="1" smtClean="0">
                          <a:blipFill>
                            <a:blip r:embed="rId2"/>
                            <a:tile tx="0" ty="0" sx="100000" sy="100000" flip="none" algn="tl"/>
                          </a:blipFill>
                          <a:effectLst>
                            <a:glow rad="101600">
                              <a:srgbClr val="F8E6A2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s-MX" sz="2400" i="1">
                          <a:blipFill>
                            <a:blip r:embed="rId2"/>
                            <a:tile tx="0" ty="0" sx="100000" sy="100000" flip="none" algn="tl"/>
                          </a:blipFill>
                          <a:effectLst>
                            <a:glow rad="101600">
                              <a:srgbClr val="F8E6A2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MX" sz="2400" i="1">
                          <a:blipFill>
                            <a:blip r:embed="rId2"/>
                            <a:tile tx="0" ty="0" sx="100000" sy="100000" flip="none" algn="tl"/>
                          </a:blipFill>
                          <a:effectLst>
                            <a:glow rad="101600">
                              <a:srgbClr val="F8E6A2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MX" sz="2400" i="1">
                              <a:blipFill>
                                <a:blip r:embed="rId2"/>
                                <a:tile tx="0" ty="0" sx="100000" sy="100000" flip="none" algn="tl"/>
                              </a:blipFill>
                              <a:effectLst>
                                <a:glow rad="1016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MX" sz="2400" i="1">
                                  <a:blipFill>
                                    <a:blip r:embed="rId2"/>
                                    <a:tile tx="0" ty="0" sx="100000" sy="100000" flip="none" algn="tl"/>
                                  </a:blipFill>
                                  <a:effectLst>
                                    <a:glow rad="1016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s-MX" sz="2400" i="1">
                                  <a:blipFill>
                                    <a:blip r:embed="rId2"/>
                                    <a:tile tx="0" ty="0" sx="100000" sy="100000" flip="none" algn="tl"/>
                                  </a:blipFill>
                                  <a:effectLst>
                                    <a:glow rad="1016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s-MX" sz="2400" i="1">
                                          <a:blipFill>
                                            <a:blip r:embed="rId2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MX" sz="2400" i="1">
                                          <a:blipFill>
                                            <a:blip r:embed="rId2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MX" sz="2400" i="1">
                                          <a:blipFill>
                                            <a:blip r:embed="rId2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MX" sz="2400" i="1">
                                          <a:blipFill>
                                            <a:blip r:embed="rId2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num>
                            <m:den>
                              <m:d>
                                <m:dPr>
                                  <m:begChr m:val=""/>
                                  <m:ctrlP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𝑉𝑎𝑟</m:t>
                                  </m:r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es-MX" sz="2400" i="1" dirty="0">
                  <a:blipFill>
                    <a:blip r:embed="rId2"/>
                    <a:tile tx="0" ty="0" sx="100000" sy="100000" flip="none" algn="tl"/>
                  </a:blipFill>
                  <a:effectLst>
                    <a:glow rad="101600">
                      <a:srgbClr val="F8E6A2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451" y="2950386"/>
                <a:ext cx="2801986" cy="1183529"/>
              </a:xfrm>
              <a:prstGeom prst="rect">
                <a:avLst/>
              </a:prstGeom>
              <a:blipFill rotWithShape="0">
                <a:blip r:embed="rId6"/>
                <a:stretch>
                  <a:fillRect t="-515" b="-567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/>
              <p:cNvSpPr/>
              <p:nvPr/>
            </p:nvSpPr>
            <p:spPr>
              <a:xfrm>
                <a:off x="9188923" y="1931228"/>
                <a:ext cx="1806970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MX" i="1" smtClean="0">
                              <a:blipFill>
                                <a:blip r:embed="rId7"/>
                                <a:tile tx="0" ty="0" sx="100000" sy="100000" flip="none" algn="tl"/>
                              </a:blipFill>
                              <a:effectLst>
                                <a:glow rad="114300">
                                  <a:schemeClr val="tx1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i="1">
                              <a:blipFill>
                                <a:blip r:embed="rId7"/>
                                <a:tile tx="0" ty="0" sx="100000" sy="100000" flip="none" algn="tl"/>
                              </a:blipFill>
                              <a:effectLst>
                                <a:glow rad="114300">
                                  <a:schemeClr val="tx1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s-MX" i="1">
                              <a:blipFill>
                                <a:blip r:embed="rId7"/>
                                <a:tile tx="0" ty="0" sx="100000" sy="100000" flip="none" algn="tl"/>
                              </a:blipFill>
                              <a:effectLst>
                                <a:glow rad="114300">
                                  <a:schemeClr val="tx1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s-MX" i="1">
                              <a:blipFill>
                                <a:blip r:embed="rId7"/>
                                <a:tile tx="0" ty="0" sx="100000" sy="100000" flip="none" algn="tl"/>
                              </a:blipFill>
                              <a:effectLst>
                                <a:glow rad="114300">
                                  <a:schemeClr val="tx1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MX" i="1">
                          <a:blipFill>
                            <a:blip r:embed="rId7"/>
                            <a:tile tx="0" ty="0" sx="100000" sy="100000" flip="none" algn="tl"/>
                          </a:blipFill>
                          <a:effectLst>
                            <a:glow rad="114300">
                              <a:schemeClr val="tx1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blipFill>
                                <a:blip r:embed="rId7"/>
                                <a:tile tx="0" ty="0" sx="100000" sy="100000" flip="none" algn="tl"/>
                              </a:blipFill>
                              <a:effectLst>
                                <a:glow rad="114300">
                                  <a:schemeClr val="tx1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i="1">
                              <a:blipFill>
                                <a:blip r:embed="rId7"/>
                                <a:tile tx="0" ty="0" sx="100000" sy="100000" flip="none" algn="tl"/>
                              </a:blipFill>
                              <a:effectLst>
                                <a:glow rad="114300">
                                  <a:schemeClr val="tx1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i="1">
                              <a:blipFill>
                                <a:blip r:embed="rId7"/>
                                <a:tile tx="0" ty="0" sx="100000" sy="100000" flip="none" algn="tl"/>
                              </a:blipFill>
                              <a:effectLst>
                                <a:glow rad="114300">
                                  <a:schemeClr val="tx1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MX" i="1">
                              <a:blipFill>
                                <a:blip r:embed="rId7"/>
                                <a:tile tx="0" ty="0" sx="100000" sy="100000" flip="none" algn="tl"/>
                              </a:blipFill>
                              <a:effectLst>
                                <a:glow rad="114300">
                                  <a:schemeClr val="tx1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  <m:r>
                        <a:rPr lang="es-MX" i="1">
                          <a:blipFill>
                            <a:blip r:embed="rId7"/>
                            <a:tile tx="0" ty="0" sx="100000" sy="100000" flip="none" algn="tl"/>
                          </a:blipFill>
                          <a:effectLst>
                            <a:glow rad="114300">
                              <a:schemeClr val="tx1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s-MX" i="1">
                              <a:blipFill>
                                <a:blip r:embed="rId7"/>
                                <a:tile tx="0" ty="0" sx="100000" sy="100000" flip="none" algn="tl"/>
                              </a:blipFill>
                              <a:effectLst>
                                <a:glow rad="114300">
                                  <a:schemeClr val="tx1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i="1">
                              <a:blipFill>
                                <a:blip r:embed="rId7"/>
                                <a:tile tx="0" ty="0" sx="100000" sy="100000" flip="none" algn="tl"/>
                              </a:blipFill>
                              <a:effectLst>
                                <a:glow rad="114300">
                                  <a:schemeClr val="tx1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s-MX" i="1">
                              <a:blipFill>
                                <a:blip r:embed="rId7"/>
                                <a:tile tx="0" ty="0" sx="100000" sy="100000" flip="none" algn="tl"/>
                              </a:blipFill>
                              <a:effectLst>
                                <a:glow rad="114300">
                                  <a:schemeClr val="tx1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i="1" dirty="0">
                  <a:blipFill>
                    <a:blip r:embed="rId7"/>
                    <a:tile tx="0" ty="0" sx="100000" sy="100000" flip="none" algn="tl"/>
                  </a:blipFill>
                  <a:effectLst>
                    <a:glow rad="114300">
                      <a:schemeClr val="tx1">
                        <a:lumMod val="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923" y="1931228"/>
                <a:ext cx="1806970" cy="610936"/>
              </a:xfrm>
              <a:prstGeom prst="rect">
                <a:avLst/>
              </a:prstGeom>
              <a:blipFill rotWithShape="0">
                <a:blip r:embed="rId8"/>
                <a:stretch>
                  <a:fillRect t="-2000" b="-5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/>
              <p:cNvSpPr/>
              <p:nvPr/>
            </p:nvSpPr>
            <p:spPr>
              <a:xfrm>
                <a:off x="8321723" y="2947848"/>
                <a:ext cx="3268074" cy="781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 smtClean="0">
                          <a:blipFill>
                            <a:blip r:embed="rId7"/>
                            <a:tile tx="0" ty="0" sx="100000" sy="100000" flip="none" algn="tl"/>
                          </a:blipFill>
                          <a:effectLst>
                            <a:glow rad="114300">
                              <a:schemeClr val="tx1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MX" i="1">
                          <a:blipFill>
                            <a:blip r:embed="rId7"/>
                            <a:tile tx="0" ty="0" sx="100000" sy="100000" flip="none" algn="tl"/>
                          </a:blipFill>
                          <a:effectLst>
                            <a:glow rad="114300">
                              <a:schemeClr val="tx1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ctrlPr>
                            <a:rPr lang="es-MX" i="1">
                              <a:blipFill>
                                <a:blip r:embed="rId7"/>
                                <a:tile tx="0" ty="0" sx="100000" sy="100000" flip="none" algn="tl"/>
                              </a:blipFill>
                              <a:effectLst>
                                <a:glow rad="114300">
                                  <a:schemeClr val="tx1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blipFill>
                                <a:blip r:embed="rId7"/>
                                <a:tile tx="0" ty="0" sx="100000" sy="100000" flip="none" algn="tl"/>
                              </a:blipFill>
                              <a:effectLst>
                                <a:glow rad="114300">
                                  <a:schemeClr val="tx1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MX" i="1">
                          <a:blipFill>
                            <a:blip r:embed="rId7"/>
                            <a:tile tx="0" ty="0" sx="100000" sy="100000" flip="none" algn="tl"/>
                          </a:blipFill>
                          <a:effectLst>
                            <a:glow rad="114300">
                              <a:schemeClr val="tx1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blipFill>
                                <a:blip r:embed="rId7"/>
                                <a:tile tx="0" ty="0" sx="100000" sy="100000" flip="none" algn="tl"/>
                              </a:blipFill>
                              <a:effectLst>
                                <a:glow rad="114300">
                                  <a:schemeClr val="tx1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s-MX" i="1">
                                  <a:blipFill>
                                    <a:blip r:embed="rId7"/>
                                    <a:tile tx="0" ty="0" sx="100000" sy="100000" flip="none" algn="tl"/>
                                  </a:blipFill>
                                  <a:effectLst>
                                    <a:glow rad="114300">
                                      <a:schemeClr val="tx1">
                                        <a:lumMod val="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MX" i="1">
                                  <a:blipFill>
                                    <a:blip r:embed="rId7"/>
                                    <a:tile tx="0" ty="0" sx="100000" sy="100000" flip="none" algn="tl"/>
                                  </a:blipFill>
                                  <a:effectLst>
                                    <a:glow rad="114300">
                                      <a:schemeClr val="tx1">
                                        <a:lumMod val="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MX" i="1">
                                  <a:blipFill>
                                    <a:blip r:embed="rId7"/>
                                    <a:tile tx="0" ty="0" sx="100000" sy="100000" flip="none" algn="tl"/>
                                  </a:blipFill>
                                  <a:effectLst>
                                    <a:glow rad="114300">
                                      <a:schemeClr val="tx1">
                                        <a:lumMod val="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MX" i="1">
                                  <a:blipFill>
                                    <a:blip r:embed="rId7"/>
                                    <a:tile tx="0" ty="0" sx="100000" sy="100000" flip="none" algn="tl"/>
                                  </a:blipFill>
                                  <a:effectLst>
                                    <a:glow rad="114300">
                                      <a:schemeClr val="tx1">
                                        <a:lumMod val="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s-MX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14300">
                                          <a:schemeClr val="tx1">
                                            <a:lumMod val="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MX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14300">
                                          <a:schemeClr val="tx1">
                                            <a:lumMod val="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MX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14300">
                                          <a:schemeClr val="tx1">
                                            <a:lumMod val="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MX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14300">
                                          <a:schemeClr val="tx1">
                                            <a:lumMod val="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es-MX" i="1">
                              <a:blipFill>
                                <a:blip r:embed="rId7"/>
                                <a:tile tx="0" ty="0" sx="100000" sy="100000" flip="none" algn="tl"/>
                              </a:blipFill>
                              <a:effectLst>
                                <a:glow rad="114300">
                                  <a:schemeClr val="tx1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s-MX" i="1">
                          <a:blipFill>
                            <a:blip r:embed="rId7"/>
                            <a:tile tx="0" ty="0" sx="100000" sy="100000" flip="none" algn="tl"/>
                          </a:blipFill>
                          <a:effectLst>
                            <a:glow rad="114300">
                              <a:schemeClr val="tx1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MX" i="1">
                              <a:blipFill>
                                <a:blip r:embed="rId7"/>
                                <a:tile tx="0" ty="0" sx="100000" sy="100000" flip="none" algn="tl"/>
                              </a:blipFill>
                              <a:effectLst>
                                <a:glow rad="114300">
                                  <a:schemeClr val="tx1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MX" i="1">
                                  <a:blipFill>
                                    <a:blip r:embed="rId7"/>
                                    <a:tile tx="0" ty="0" sx="100000" sy="100000" flip="none" algn="tl"/>
                                  </a:blipFill>
                                  <a:effectLst>
                                    <a:glow rad="114300">
                                      <a:schemeClr val="tx1">
                                        <a:lumMod val="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MX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14300">
                                          <a:schemeClr val="tx1">
                                            <a:lumMod val="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s-MX" i="1">
                                          <a:blipFill>
                                            <a:blip r:embed="rId7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14300">
                                              <a:schemeClr val="tx1">
                                                <a:lumMod val="75000"/>
                                                <a:alpha val="40000"/>
                                              </a:scheme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s-MX" i="1">
                                          <a:blipFill>
                                            <a:blip r:embed="rId7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14300">
                                              <a:schemeClr val="tx1">
                                                <a:lumMod val="75000"/>
                                                <a:alpha val="40000"/>
                                              </a:scheme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s-MX" i="1">
                                          <a:blipFill>
                                            <a:blip r:embed="rId7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14300">
                                              <a:schemeClr val="tx1">
                                                <a:lumMod val="75000"/>
                                                <a:alpha val="40000"/>
                                              </a:scheme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s-MX" i="1">
                                          <a:blipFill>
                                            <a:blip r:embed="rId7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14300">
                                              <a:schemeClr val="tx1">
                                                <a:lumMod val="75000"/>
                                                <a:alpha val="40000"/>
                                              </a:scheme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s-MX" i="1">
                                              <a:blipFill>
                                                <a:blip r:embed="rId7"/>
                                                <a:tile tx="0" ty="0" sx="100000" sy="100000" flip="none" algn="tl"/>
                                              </a:blipFill>
                                              <a:effectLst>
                                                <a:glow rad="114300">
                                                  <a:schemeClr val="tx1">
                                                    <a:lumMod val="75000"/>
                                                    <a:alpha val="40000"/>
                                                  </a:scheme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MX" i="1">
                                              <a:blipFill>
                                                <a:blip r:embed="rId7"/>
                                                <a:tile tx="0" ty="0" sx="100000" sy="100000" flip="none" algn="tl"/>
                                              </a:blipFill>
                                              <a:effectLst>
                                                <a:glow rad="114300">
                                                  <a:schemeClr val="tx1">
                                                    <a:lumMod val="75000"/>
                                                    <a:alpha val="40000"/>
                                                  </a:scheme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MX" i="1">
                                              <a:blipFill>
                                                <a:blip r:embed="rId7"/>
                                                <a:tile tx="0" ty="0" sx="100000" sy="100000" flip="none" algn="tl"/>
                                              </a:blipFill>
                                              <a:effectLst>
                                                <a:glow rad="114300">
                                                  <a:schemeClr val="tx1">
                                                    <a:lumMod val="75000"/>
                                                    <a:alpha val="40000"/>
                                                  </a:scheme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s-MX" i="1">
                                              <a:blipFill>
                                                <a:blip r:embed="rId7"/>
                                                <a:tile tx="0" ty="0" sx="100000" sy="100000" flip="none" algn="tl"/>
                                              </a:blipFill>
                                              <a:effectLst>
                                                <a:glow rad="114300">
                                                  <a:schemeClr val="tx1">
                                                    <a:lumMod val="75000"/>
                                                    <a:alpha val="40000"/>
                                                  </a:scheme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num>
                                <m:den>
                                  <m:r>
                                    <a:rPr lang="es-MX" i="1">
                                      <a:blipFill>
                                        <a:blip r:embed="rId7"/>
                                        <a:tile tx="0" ty="0" sx="100000" sy="100000" flip="none" algn="tl"/>
                                      </a:blipFill>
                                      <a:effectLst>
                                        <a:glow rad="114300">
                                          <a:schemeClr val="tx1">
                                            <a:lumMod val="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MX" i="1">
                              <a:blipFill>
                                <a:blip r:embed="rId7"/>
                                <a:tile tx="0" ty="0" sx="100000" sy="100000" flip="none" algn="tl"/>
                              </a:blipFill>
                              <a:effectLst>
                                <a:glow rad="114300">
                                  <a:schemeClr val="tx1">
                                    <a:lumMod val="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i="1" dirty="0">
                  <a:blipFill>
                    <a:blip r:embed="rId7"/>
                    <a:tile tx="0" ty="0" sx="100000" sy="100000" flip="none" algn="tl"/>
                  </a:blipFill>
                  <a:effectLst>
                    <a:glow rad="114300">
                      <a:schemeClr val="tx1">
                        <a:lumMod val="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5" name="Rectá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23" y="2947848"/>
                <a:ext cx="3268074" cy="781368"/>
              </a:xfrm>
              <a:prstGeom prst="rect">
                <a:avLst/>
              </a:prstGeom>
              <a:blipFill rotWithShape="0">
                <a:blip r:embed="rId9"/>
                <a:stretch>
                  <a:fillRect t="-3906" b="-546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ángulo 16"/>
              <p:cNvSpPr/>
              <p:nvPr/>
            </p:nvSpPr>
            <p:spPr>
              <a:xfrm>
                <a:off x="3401673" y="5527927"/>
                <a:ext cx="5300425" cy="896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sz="2400" i="1" smtClean="0">
                              <a:blipFill>
                                <a:blip r:embed="rId2"/>
                                <a:tile tx="0" ty="0" sx="100000" sy="100000" flip="none" algn="tl"/>
                              </a:blipFill>
                              <a:effectLst>
                                <a:glow rad="101600">
                                  <a:srgbClr val="FFFFCC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400" i="1">
                              <a:blipFill>
                                <a:blip r:embed="rId2"/>
                                <a:tile tx="0" ty="0" sx="100000" sy="100000" flip="none" algn="tl"/>
                              </a:blipFill>
                              <a:effectLst>
                                <a:glow rad="101600">
                                  <a:srgbClr val="FFFFCC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MX" sz="2400" i="1">
                              <a:blipFill>
                                <a:blip r:embed="rId2"/>
                                <a:tile tx="0" ty="0" sx="100000" sy="100000" flip="none" algn="tl"/>
                              </a:blipFill>
                              <a:effectLst>
                                <a:glow rad="101600">
                                  <a:srgbClr val="FFFFCC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MX" sz="2400" i="1">
                          <a:blipFill>
                            <a:blip r:embed="rId2"/>
                            <a:tile tx="0" ty="0" sx="100000" sy="100000" flip="none" algn="tl"/>
                          </a:blipFill>
                          <a:effectLst>
                            <a:glow rad="101600">
                              <a:srgbClr val="FFFFCC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400" i="1">
                              <a:blipFill>
                                <a:blip r:embed="rId2"/>
                                <a:tile tx="0" ty="0" sx="100000" sy="100000" flip="none" algn="tl"/>
                              </a:blipFill>
                              <a:effectLst>
                                <a:glow rad="101600">
                                  <a:srgbClr val="FFFFCC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MX" sz="2400" i="1">
                                  <a:blipFill>
                                    <a:blip r:embed="rId2"/>
                                    <a:tile tx="0" ty="0" sx="100000" sy="100000" flip="none" algn="tl"/>
                                  </a:blipFill>
                                  <a:effectLst>
                                    <a:glow rad="101600">
                                      <a:srgbClr val="FFFFCC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FFFCC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MX" sz="2400" i="1">
                                          <a:blipFill>
                                            <a:blip r:embed="rId2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FFFCC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MX" sz="2400" i="1">
                                              <a:blipFill>
                                                <a:blip r:embed="rId2"/>
                                                <a:tile tx="0" ty="0" sx="100000" sy="100000" flip="none" algn="tl"/>
                                              </a:blipFill>
                                              <a:effectLst>
                                                <a:glow rad="101600">
                                                  <a:srgbClr val="FFFFCC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MX" sz="2400" i="1">
                                              <a:blipFill>
                                                <a:blip r:embed="rId2"/>
                                                <a:tile tx="0" ty="0" sx="100000" sy="100000" flip="none" algn="tl"/>
                                              </a:blipFill>
                                              <a:effectLst>
                                                <a:glow rad="101600">
                                                  <a:srgbClr val="FFFFCC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s-MX" sz="2400" i="1">
                                              <a:blipFill>
                                                <a:blip r:embed="rId2"/>
                                                <a:tile tx="0" ty="0" sx="100000" sy="100000" flip="none" algn="tl"/>
                                              </a:blipFill>
                                              <a:effectLst>
                                                <a:glow rad="101600">
                                                  <a:srgbClr val="FFFFCC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s-MX" sz="2400" i="1">
                                          <a:blipFill>
                                            <a:blip r:embed="rId2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FFFCC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s-MX" sz="2400" i="1">
                                              <a:blipFill>
                                                <a:blip r:embed="rId2"/>
                                                <a:tile tx="0" ty="0" sx="100000" sy="100000" flip="none" algn="tl"/>
                                              </a:blipFill>
                                              <a:effectLst>
                                                <a:glow rad="101600">
                                                  <a:srgbClr val="FFFFCC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MX" sz="2400" i="1">
                                              <a:blipFill>
                                                <a:blip r:embed="rId2"/>
                                                <a:tile tx="0" ty="0" sx="100000" sy="100000" flip="none" algn="tl"/>
                                              </a:blipFill>
                                              <a:effectLst>
                                                <a:glow rad="101600">
                                                  <a:srgbClr val="FFFFCC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FFFCC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s-MX" sz="2400" i="1">
                              <a:blipFill>
                                <a:blip r:embed="rId2"/>
                                <a:tile tx="0" ty="0" sx="100000" sy="100000" flip="none" algn="tl"/>
                              </a:blipFill>
                              <a:effectLst>
                                <a:glow rad="101600">
                                  <a:srgbClr val="FFFFCC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MX" sz="2400" i="1">
                                  <a:blipFill>
                                    <a:blip r:embed="rId2"/>
                                    <a:tile tx="0" ty="0" sx="100000" sy="100000" flip="none" algn="tl"/>
                                  </a:blipFill>
                                  <a:effectLst>
                                    <a:glow rad="101600">
                                      <a:srgbClr val="FFFFCC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FFFCC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MX" sz="2400" i="1">
                                          <a:blipFill>
                                            <a:blip r:embed="rId2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FFFCC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MX" sz="2400" i="1">
                                              <a:blipFill>
                                                <a:blip r:embed="rId2"/>
                                                <a:tile tx="0" ty="0" sx="100000" sy="100000" flip="none" algn="tl"/>
                                              </a:blipFill>
                                              <a:effectLst>
                                                <a:glow rad="101600">
                                                  <a:srgbClr val="FFFFCC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MX" sz="2400" i="1">
                                              <a:blipFill>
                                                <a:blip r:embed="rId2"/>
                                                <a:tile tx="0" ty="0" sx="100000" sy="100000" flip="none" algn="tl"/>
                                              </a:blipFill>
                                              <a:effectLst>
                                                <a:glow rad="101600">
                                                  <a:srgbClr val="FFFFCC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s-MX" sz="2400" i="1">
                                              <a:blipFill>
                                                <a:blip r:embed="rId2"/>
                                                <a:tile tx="0" ty="0" sx="100000" sy="100000" flip="none" algn="tl"/>
                                              </a:blipFill>
                                              <a:effectLst>
                                                <a:glow rad="101600">
                                                  <a:srgbClr val="FFFFCC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s-MX" sz="2400" i="1">
                                          <a:blipFill>
                                            <a:blip r:embed="rId2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FFFCC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s-MX" sz="2400" i="1">
                                              <a:blipFill>
                                                <a:blip r:embed="rId2"/>
                                                <a:tile tx="0" ty="0" sx="100000" sy="100000" flip="none" algn="tl"/>
                                              </a:blipFill>
                                              <a:effectLst>
                                                <a:glow rad="101600">
                                                  <a:srgbClr val="FFFFCC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MX" sz="2400" i="1">
                                              <a:blipFill>
                                                <a:blip r:embed="rId2"/>
                                                <a:tile tx="0" ty="0" sx="100000" sy="100000" flip="none" algn="tl"/>
                                              </a:blipFill>
                                              <a:effectLst>
                                                <a:glow rad="101600">
                                                  <a:srgbClr val="FFFFCC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MX" sz="2400" i="1">
                                                  <a:blipFill>
                                                    <a:blip r:embed="rId2"/>
                                                    <a:tile tx="0" ty="0" sx="100000" sy="100000" flip="none" algn="tl"/>
                                                  </a:blipFill>
                                                  <a:effectLst>
                                                    <a:glow rad="101600">
                                                      <a:srgbClr val="FFFFCC">
                                                        <a:alpha val="40000"/>
                                                      </a:srgbClr>
                                                    </a:glo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MX" sz="2400" i="1">
                                                  <a:blipFill>
                                                    <a:blip r:embed="rId2"/>
                                                    <a:tile tx="0" ty="0" sx="100000" sy="100000" flip="none" algn="tl"/>
                                                  </a:blipFill>
                                                  <a:effectLst>
                                                    <a:glow rad="101600">
                                                      <a:srgbClr val="FFFFCC">
                                                        <a:alpha val="40000"/>
                                                      </a:srgbClr>
                                                    </a:glo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MX" sz="2400" i="1">
                                                  <a:blipFill>
                                                    <a:blip r:embed="rId2"/>
                                                    <a:tile tx="0" ty="0" sx="100000" sy="100000" flip="none" algn="tl"/>
                                                  </a:blipFill>
                                                  <a:effectLst>
                                                    <a:glow rad="101600">
                                                      <a:srgbClr val="FFFFCC">
                                                        <a:alpha val="40000"/>
                                                      </a:srgbClr>
                                                    </a:glo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s-MX" sz="2400" i="1">
                                              <a:blipFill>
                                                <a:blip r:embed="rId2"/>
                                                <a:tile tx="0" ty="0" sx="100000" sy="100000" flip="none" algn="tl"/>
                                              </a:blipFill>
                                              <a:effectLst>
                                                <a:glow rad="101600">
                                                  <a:srgbClr val="FFFFCC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s-MX" sz="2400" i="1">
                                              <a:blipFill>
                                                <a:blip r:embed="rId2"/>
                                                <a:tile tx="0" ty="0" sx="100000" sy="100000" flip="none" algn="tl"/>
                                              </a:blipFill>
                                              <a:effectLst>
                                                <a:glow rad="101600">
                                                  <a:srgbClr val="FFFFCC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FFFCC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MX" sz="2400" i="1">
                                  <a:blipFill>
                                    <a:blip r:embed="rId2"/>
                                    <a:tile tx="0" ty="0" sx="100000" sy="100000" flip="none" algn="tl"/>
                                  </a:blipFill>
                                  <a:effectLst>
                                    <a:glow rad="101600">
                                      <a:srgbClr val="FFFFCC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FFFCC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MX" sz="2400" i="1">
                                          <a:blipFill>
                                            <a:blip r:embed="rId2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FFFCC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MX" sz="2400" i="1">
                                              <a:blipFill>
                                                <a:blip r:embed="rId2"/>
                                                <a:tile tx="0" ty="0" sx="100000" sy="100000" flip="none" algn="tl"/>
                                              </a:blipFill>
                                              <a:effectLst>
                                                <a:glow rad="101600">
                                                  <a:srgbClr val="FFFFCC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MX" sz="2400" i="1">
                                              <a:blipFill>
                                                <a:blip r:embed="rId2"/>
                                                <a:tile tx="0" ty="0" sx="100000" sy="100000" flip="none" algn="tl"/>
                                              </a:blipFill>
                                              <a:effectLst>
                                                <a:glow rad="101600">
                                                  <a:srgbClr val="FFFFCC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s-MX" sz="2400" i="1">
                                              <a:blipFill>
                                                <a:blip r:embed="rId2"/>
                                                <a:tile tx="0" ty="0" sx="100000" sy="100000" flip="none" algn="tl"/>
                                              </a:blipFill>
                                              <a:effectLst>
                                                <a:glow rad="101600">
                                                  <a:srgbClr val="FFFFCC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s-MX" sz="2400" i="1">
                                          <a:blipFill>
                                            <a:blip r:embed="rId2"/>
                                            <a:tile tx="0" ty="0" sx="100000" sy="100000" flip="none" algn="tl"/>
                                          </a:blipFill>
                                          <a:effectLst>
                                            <a:glow rad="101600">
                                              <a:srgbClr val="FFFFCC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s-MX" sz="2400" i="1">
                                              <a:blipFill>
                                                <a:blip r:embed="rId2"/>
                                                <a:tile tx="0" ty="0" sx="100000" sy="100000" flip="none" algn="tl"/>
                                              </a:blipFill>
                                              <a:effectLst>
                                                <a:glow rad="101600">
                                                  <a:srgbClr val="FFFFCC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MX" sz="2400" i="1">
                                              <a:blipFill>
                                                <a:blip r:embed="rId2"/>
                                                <a:tile tx="0" ty="0" sx="100000" sy="100000" flip="none" algn="tl"/>
                                              </a:blipFill>
                                              <a:effectLst>
                                                <a:glow rad="101600">
                                                  <a:srgbClr val="FFFFCC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s-MX" sz="2400" i="1">
                                      <a:blipFill>
                                        <a:blip r:embed="rId2"/>
                                        <a:tile tx="0" ty="0" sx="100000" sy="100000" flip="none" algn="tl"/>
                                      </a:blipFill>
                                      <a:effectLst>
                                        <a:glow rad="101600">
                                          <a:srgbClr val="FFFFCC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s-MX" sz="2400" i="1" dirty="0">
                  <a:blipFill>
                    <a:blip r:embed="rId2"/>
                    <a:tile tx="0" ty="0" sx="100000" sy="100000" flip="none" algn="tl"/>
                  </a:blipFill>
                  <a:effectLst>
                    <a:glow rad="101600">
                      <a:srgbClr val="FFFFCC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7" name="Rectá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673" y="5527927"/>
                <a:ext cx="5300425" cy="896592"/>
              </a:xfrm>
              <a:prstGeom prst="rect">
                <a:avLst/>
              </a:prstGeom>
              <a:blipFill rotWithShape="0">
                <a:blip r:embed="rId10"/>
                <a:stretch>
                  <a:fillRect t="-680" b="-476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Lienzo 17"/>
          <p:cNvGrpSpPr/>
          <p:nvPr/>
        </p:nvGrpSpPr>
        <p:grpSpPr>
          <a:xfrm>
            <a:off x="2027512" y="2001052"/>
            <a:ext cx="8064896" cy="2016224"/>
            <a:chOff x="0" y="284306"/>
            <a:chExt cx="5697197" cy="1145764"/>
          </a:xfrm>
        </p:grpSpPr>
        <p:sp>
          <p:nvSpPr>
            <p:cNvPr id="19" name="Rectángulo 18"/>
            <p:cNvSpPr/>
            <p:nvPr/>
          </p:nvSpPr>
          <p:spPr>
            <a:xfrm>
              <a:off x="0" y="284306"/>
              <a:ext cx="5685790" cy="1145764"/>
            </a:xfrm>
            <a:prstGeom prst="rect">
              <a:avLst/>
            </a:prstGeom>
          </p:spPr>
        </p:sp>
        <p:pic>
          <p:nvPicPr>
            <p:cNvPr id="25" name="Imagen 24"/>
            <p:cNvPicPr/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9" t="22540" r="5240" b="9310"/>
            <a:stretch/>
          </p:blipFill>
          <p:spPr bwMode="auto">
            <a:xfrm>
              <a:off x="3881096" y="332723"/>
              <a:ext cx="1816101" cy="1028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6" name="Imagen 25"/>
            <p:cNvPicPr/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6" t="22844" r="4867" b="9542"/>
            <a:stretch/>
          </p:blipFill>
          <p:spPr bwMode="auto">
            <a:xfrm>
              <a:off x="2029514" y="332723"/>
              <a:ext cx="1816100" cy="1014096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7" name="Imagen 26"/>
            <p:cNvPicPr/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1" t="22844" r="5027" b="8108"/>
            <a:stretch/>
          </p:blipFill>
          <p:spPr bwMode="auto">
            <a:xfrm>
              <a:off x="189420" y="338383"/>
              <a:ext cx="1760615" cy="1028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4">
                <a:extLst>
                  <a:ext uri="{FF2B5EF4-FFF2-40B4-BE49-F238E27FC236}">
                    <a16:creationId xmlns="" xmlns:a16="http://schemas.microsoft.com/office/drawing/2014/main" id="{67FFFC49-8896-429B-951E-81DD0AF85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263" y="4284774"/>
                <a:ext cx="11541269" cy="1240615"/>
              </a:xfrm>
              <a:prstGeom prst="rect">
                <a:avLst/>
              </a:prstGeom>
              <a:effectLst>
                <a:glow rad="127000">
                  <a:schemeClr val="tx1">
                    <a:lumMod val="75000"/>
                  </a:schemeClr>
                </a:glow>
              </a:effectLst>
            </p:spPr>
            <p:txBody>
              <a:bodyPr>
                <a:noAutofit/>
              </a:bodyPr>
              <a:lstStyle/>
              <a:p>
                <a:pPr marL="274320" indent="-212598" defTabSz="685800">
                  <a:spcBef>
                    <a:spcPts val="45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/>
                </a:pPr>
                <a:r>
                  <a:rPr lang="es-MX" sz="2400" b="1" dirty="0">
                    <a:blipFill>
                      <a:blip r:embed="rId7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La calidad del ajuste es cuantificada por el coeficiente de correlación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400" b="1" i="1" dirty="0" smtClean="0">
                            <a:blipFill>
                              <a:blip r:embed="rId7"/>
                              <a:tile tx="0" ty="0" sx="100000" sy="100000" flip="none" algn="tl"/>
                            </a:blipFill>
                            <a:effectLst>
                              <a:glow rad="635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b="1" i="1" dirty="0" smtClean="0">
                            <a:blipFill>
                              <a:blip r:embed="rId7"/>
                              <a:tile tx="0" ty="0" sx="100000" sy="100000" flip="none" algn="tl"/>
                            </a:blipFill>
                            <a:effectLst>
                              <a:glow rad="635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MX" sz="2400" b="1" i="1" dirty="0" smtClean="0">
                            <a:blipFill>
                              <a:blip r:embed="rId7"/>
                              <a:tile tx="0" ty="0" sx="100000" sy="100000" flip="none" algn="tl"/>
                            </a:blipFill>
                            <a:effectLst>
                              <a:glow rad="635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MX" sz="2400" b="1" dirty="0">
                    <a:blipFill>
                      <a:blip r:embed="rId7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, donde 1 corresponde a un ajuste (correlación) perfecta y decrece conforme aumenta la dispersión. </a:t>
                </a:r>
              </a:p>
            </p:txBody>
          </p:sp>
        </mc:Choice>
        <mc:Fallback xmlns="">
          <p:sp>
            <p:nvSpPr>
              <p:cNvPr id="20" name="Rectangle 4">
                <a:extLst>
                  <a:ext uri="{FF2B5EF4-FFF2-40B4-BE49-F238E27FC236}">
                    <a16:creationId xmlns="" xmlns:a16="http://schemas.microsoft.com/office/drawing/2014/main" id="{67FFFC49-8896-429B-951E-81DD0AF85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63" y="4284774"/>
                <a:ext cx="11541269" cy="124061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effectLst>
                <a:glow rad="127000">
                  <a:schemeClr val="tx1">
                    <a:lumMod val="75000"/>
                  </a:schemeClr>
                </a:glo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74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7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Regresión lineal</a:t>
            </a:r>
            <a:endParaRPr lang="es-MX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>
                <a:extLst>
                  <a:ext uri="{FF2B5EF4-FFF2-40B4-BE49-F238E27FC236}">
                    <a16:creationId xmlns="" xmlns:a16="http://schemas.microsoft.com/office/drawing/2014/main" id="{67FFFC49-8896-429B-951E-81DD0AF85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000" y="1731733"/>
                <a:ext cx="7345166" cy="1335024"/>
              </a:xfrm>
              <a:prstGeom prst="rect">
                <a:avLst/>
              </a:prstGeom>
              <a:effectLst>
                <a:glow rad="127000">
                  <a:schemeClr val="tx1">
                    <a:lumMod val="75000"/>
                  </a:schemeClr>
                </a:glow>
              </a:effectLst>
            </p:spPr>
            <p:txBody>
              <a:bodyPr>
                <a:noAutofit/>
              </a:bodyPr>
              <a:lstStyle/>
              <a:p>
                <a:pPr marL="274320" indent="-212598" defTabSz="685800">
                  <a:spcBef>
                    <a:spcPts val="45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/>
                </a:pPr>
                <a:r>
                  <a:rPr lang="es-MX" sz="24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Excel tiene incorporadas estas fórmulas.</a:t>
                </a:r>
              </a:p>
              <a:p>
                <a:pPr marL="274320" indent="-212598" defTabSz="685800">
                  <a:spcBef>
                    <a:spcPts val="45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/>
                </a:pPr>
                <a:r>
                  <a:rPr lang="es-MX" sz="24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De la gráfica solo se puede obtener </a:t>
                </a:r>
                <a14:m>
                  <m:oMath xmlns:m="http://schemas.openxmlformats.org/officeDocument/2006/math">
                    <m:r>
                      <a:rPr lang="es-MX" sz="2400" b="1" i="1" dirty="0" smtClean="0">
                        <a:blipFill>
                          <a:blip r:embed="rId3"/>
                          <a:tile tx="0" ty="0" sx="100000" sy="100000" flip="none" algn="tl"/>
                        </a:blipFill>
                        <a:effectLst>
                          <a:glow rad="152400">
                            <a:srgbClr val="F8E6A2">
                              <a:alpha val="40000"/>
                            </a:srgbClr>
                          </a:glow>
                        </a:effectLst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s-MX" sz="24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MX" sz="2400" b="1" i="1" dirty="0" smtClean="0">
                        <a:blipFill>
                          <a:blip r:embed="rId3"/>
                          <a:tile tx="0" ty="0" sx="100000" sy="100000" flip="none" algn="tl"/>
                        </a:blipFill>
                        <a:effectLst>
                          <a:glow rad="139700">
                            <a:srgbClr val="F8E6A2">
                              <a:alpha val="40000"/>
                            </a:srgbClr>
                          </a:glow>
                        </a:effectLst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s-MX" sz="24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 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400" b="1" i="1" dirty="0" smtClean="0">
                            <a:blipFill>
                              <a:blip r:embed="rId3"/>
                              <a:tile tx="0" ty="0" sx="100000" sy="100000" flip="none" algn="tl"/>
                            </a:blipFill>
                            <a:effectLst>
                              <a:glow rad="139700">
                                <a:srgbClr val="F8E6A2">
                                  <a:alpha val="4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b="1" i="1" dirty="0" smtClean="0">
                            <a:blipFill>
                              <a:blip r:embed="rId3"/>
                              <a:tile tx="0" ty="0" sx="100000" sy="100000" flip="none" algn="tl"/>
                            </a:blipFill>
                            <a:effectLst>
                              <a:glow rad="139700">
                                <a:srgbClr val="F8E6A2">
                                  <a:alpha val="4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MX" sz="2400" b="1" i="1" dirty="0" smtClean="0">
                            <a:blipFill>
                              <a:blip r:embed="rId3"/>
                              <a:tile tx="0" ty="0" sx="100000" sy="100000" flip="none" algn="tl"/>
                            </a:blipFill>
                            <a:effectLst>
                              <a:glow rad="139700">
                                <a:srgbClr val="F8E6A2">
                                  <a:alpha val="40000"/>
                                </a:srgbClr>
                              </a:glo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MX" sz="24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 usando la opción:</a:t>
                </a:r>
              </a:p>
            </p:txBody>
          </p:sp>
        </mc:Choice>
        <mc:Fallback xmlns="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xmlns="" id="{67FFFC49-8896-429B-951E-81DD0AF85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731733"/>
                <a:ext cx="7345166" cy="13350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glow rad="127000">
                  <a:schemeClr val="tx1">
                    <a:lumMod val="75000"/>
                  </a:schemeClr>
                </a:glo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>
            <a:extLst>
              <a:ext uri="{FF2B5EF4-FFF2-40B4-BE49-F238E27FC236}">
                <a16:creationId xmlns="" xmlns:a16="http://schemas.microsoft.com/office/drawing/2014/main" id="{623378B0-16C7-468E-A4F3-0F1FBEFA3D43}"/>
              </a:ext>
            </a:extLst>
          </p:cNvPr>
          <p:cNvSpPr txBox="1">
            <a:spLocks/>
          </p:cNvSpPr>
          <p:nvPr/>
        </p:nvSpPr>
        <p:spPr bwMode="auto">
          <a:xfrm>
            <a:off x="1758702" y="2680214"/>
            <a:ext cx="5094410" cy="535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/>
            <a:r>
              <a:rPr lang="es-MX" sz="2800" b="1" kern="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190500">
                    <a:schemeClr val="tx2">
                      <a:lumMod val="60000"/>
                      <a:lumOff val="4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cs typeface="Arial" panose="020B0604020202020204" pitchFamily="34" charset="0"/>
              </a:rPr>
              <a:t>“Agregar línea de tendencia”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56" y="3215762"/>
            <a:ext cx="4322439" cy="334089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594" y="3768211"/>
            <a:ext cx="2655530" cy="1968985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4476029" y="5172779"/>
            <a:ext cx="1631939" cy="23934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4129" y="525138"/>
            <a:ext cx="3239738" cy="5920900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8493013" y="2234849"/>
            <a:ext cx="1200722" cy="4037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/>
          <p:cNvSpPr/>
          <p:nvPr/>
        </p:nvSpPr>
        <p:spPr>
          <a:xfrm>
            <a:off x="8386653" y="5871642"/>
            <a:ext cx="2678681" cy="50137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32" y="3215762"/>
            <a:ext cx="4322439" cy="3340898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1578365" y="4423241"/>
            <a:ext cx="1234856" cy="42295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260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0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6380" cy="1020762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Resumen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D05713E1-95A7-4A0C-BFFF-C8E3EF4FED91}"/>
              </a:ext>
            </a:extLst>
          </p:cNvPr>
          <p:cNvSpPr txBox="1">
            <a:spLocks/>
          </p:cNvSpPr>
          <p:nvPr/>
        </p:nvSpPr>
        <p:spPr>
          <a:xfrm>
            <a:off x="596668" y="1879072"/>
            <a:ext cx="2268452" cy="483128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ES" sz="28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Notación</a:t>
            </a:r>
            <a:r>
              <a:rPr lang="es-ES" sz="28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2558374" y="1871725"/>
                <a:ext cx="1153457" cy="453137"/>
              </a:xfrm>
              <a:prstGeom prst="rect">
                <a:avLst/>
              </a:prstGeom>
              <a:effectLst>
                <a:outerShdw blurRad="50800" dist="114300" dir="2700000" algn="tl" rotWithShape="0">
                  <a:prstClr val="black">
                    <a:alpha val="44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2400" b="1" i="1" smtClean="0">
                        <a:solidFill>
                          <a:srgbClr val="FFFF00"/>
                        </a:solidFill>
                        <a:effectLst>
                          <a:glow rad="127000">
                            <a:srgbClr val="F8E6A2">
                              <a:alpha val="40000"/>
                            </a:srgbClr>
                          </a:glo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s-ES" sz="2400" b="1" i="1">
                        <a:solidFill>
                          <a:srgbClr val="FFFF00"/>
                        </a:solidFill>
                        <a:effectLst>
                          <a:glow rad="127000">
                            <a:srgbClr val="F8E6A2">
                              <a:alpha val="40000"/>
                            </a:srgbClr>
                          </a:glo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es-ES" sz="2400" b="1" i="1">
                        <a:solidFill>
                          <a:srgbClr val="FFFF00"/>
                        </a:solidFill>
                        <a:effectLst>
                          <a:glow rad="127000">
                            <a:srgbClr val="F8E6A2">
                              <a:alpha val="40000"/>
                            </a:srgb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s-ES" sz="2400" b="1" i="1">
                        <a:solidFill>
                          <a:srgbClr val="FFFF00"/>
                        </a:solidFill>
                        <a:effectLst>
                          <a:glow rad="127000">
                            <a:srgbClr val="F8E6A2">
                              <a:alpha val="40000"/>
                            </a:srgbClr>
                          </a:glo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s-ES" sz="2000" b="1" dirty="0">
                    <a:solidFill>
                      <a:srgbClr val="FFFF00"/>
                    </a:solidFill>
                    <a:effectLst>
                      <a:glow rad="127000">
                        <a:srgbClr val="F8E6A2">
                          <a:alpha val="40000"/>
                        </a:srgbClr>
                      </a:glo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s-MX" sz="2000" b="1" dirty="0">
                  <a:solidFill>
                    <a:srgbClr val="FFFF00"/>
                  </a:solidFill>
                  <a:effectLst>
                    <a:glow rad="127000">
                      <a:srgbClr val="F8E6A2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374" y="1871725"/>
                <a:ext cx="1153457" cy="453137"/>
              </a:xfrm>
              <a:prstGeom prst="rect">
                <a:avLst/>
              </a:prstGeom>
              <a:blipFill rotWithShape="0">
                <a:blip r:embed="rId4"/>
                <a:stretch>
                  <a:fillRect l="-2336"/>
                </a:stretch>
              </a:blipFill>
              <a:effectLst>
                <a:outerShdw blurRad="50800" dist="114300" dir="2700000" algn="tl" rotWithShape="0">
                  <a:prstClr val="black">
                    <a:alpha val="44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4326089" y="1833283"/>
                <a:ext cx="3052694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i="1" smtClean="0">
                          <a:solidFill>
                            <a:srgbClr val="F8E6A2"/>
                          </a:solidFill>
                          <a:effectLst>
                            <a:glow rad="1016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s-MX" sz="2400" i="1" smtClean="0">
                          <a:solidFill>
                            <a:srgbClr val="F8E6A2"/>
                          </a:solidFill>
                          <a:effectLst>
                            <a:glow rad="1016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MX" sz="2400" i="1" smtClean="0">
                          <a:solidFill>
                            <a:srgbClr val="F8E6A2"/>
                          </a:solidFill>
                          <a:effectLst>
                            <a:glow rad="1016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MX" sz="2400" i="1">
                              <a:solidFill>
                                <a:srgbClr val="F8E6A2"/>
                              </a:solidFill>
                              <a:effectLst>
                                <a:glow rad="1016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MX" sz="2400" i="1">
                                  <a:solidFill>
                                    <a:srgbClr val="F8E6A2"/>
                                  </a:solidFill>
                                  <a:effectLst>
                                    <a:glow rad="1016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MX" sz="2400" i="1">
                                      <a:solidFill>
                                        <a:srgbClr val="F8E6A2"/>
                                      </a:solidFill>
                                      <a:effectLst>
                                        <a:glow rad="1016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400" i="1">
                                      <a:solidFill>
                                        <a:srgbClr val="F8E6A2"/>
                                      </a:solidFill>
                                      <a:effectLst>
                                        <a:glow rad="1016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s-MX" sz="2400" i="1">
                                      <a:solidFill>
                                        <a:srgbClr val="F8E6A2"/>
                                      </a:solidFill>
                                      <a:effectLst>
                                        <a:glow rad="1016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𝑛𝑜𝑚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MX" sz="2400" i="1">
                                  <a:solidFill>
                                    <a:srgbClr val="F8E6A2"/>
                                  </a:solidFill>
                                  <a:effectLst>
                                    <a:glow rad="1016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MX" sz="2400" i="1">
                              <a:solidFill>
                                <a:srgbClr val="F8E6A2"/>
                              </a:solidFill>
                              <a:effectLst>
                                <a:glow rad="1016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MX" sz="2400" i="1">
                                  <a:solidFill>
                                    <a:srgbClr val="F8E6A2"/>
                                  </a:solidFill>
                                  <a:effectLst>
                                    <a:glow rad="1016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MX" sz="2400" i="1">
                                      <a:solidFill>
                                        <a:srgbClr val="F8E6A2"/>
                                      </a:solidFill>
                                      <a:effectLst>
                                        <a:glow rad="1016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400" i="1">
                                      <a:solidFill>
                                        <a:srgbClr val="F8E6A2"/>
                                      </a:solidFill>
                                      <a:effectLst>
                                        <a:glow rad="1016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s-MX" sz="2400" i="1">
                                      <a:solidFill>
                                        <a:srgbClr val="F8E6A2"/>
                                      </a:solidFill>
                                      <a:effectLst>
                                        <a:glow rad="1016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𝑒𝑠𝑡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MX" sz="2400" i="1">
                                  <a:solidFill>
                                    <a:srgbClr val="F8E6A2"/>
                                  </a:solidFill>
                                  <a:effectLst>
                                    <a:glow rad="1016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s-MX" sz="2400" i="1" dirty="0">
                  <a:solidFill>
                    <a:srgbClr val="F8E6A2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089" y="1833283"/>
                <a:ext cx="3052694" cy="539571"/>
              </a:xfrm>
              <a:prstGeom prst="rect">
                <a:avLst/>
              </a:prstGeom>
              <a:blipFill rotWithShape="0">
                <a:blip r:embed="rId5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Imagen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85" y="2722204"/>
            <a:ext cx="3837177" cy="53353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5870" y="2720453"/>
            <a:ext cx="4840942" cy="53353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0037" y="3529780"/>
            <a:ext cx="2058353" cy="1295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22"/>
              <p:cNvSpPr/>
              <p:nvPr/>
            </p:nvSpPr>
            <p:spPr>
              <a:xfrm>
                <a:off x="5467428" y="4020952"/>
                <a:ext cx="31303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MX" sz="240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24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9.98</m:t>
                      </m:r>
                      <m:r>
                        <a:rPr lang="es-MX" sz="24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±0.14 </m:t>
                      </m:r>
                      <m:r>
                        <a:rPr lang="es-MX" sz="24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s-MX" sz="24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s-MX" sz="2400" b="0" i="1" smtClean="0">
                              <a:solidFill>
                                <a:srgbClr val="92D050"/>
                              </a:solidFill>
                              <a:effectLst>
                                <a:glow rad="1016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400" b="0" i="1" smtClean="0">
                              <a:solidFill>
                                <a:srgbClr val="92D050"/>
                              </a:solidFill>
                              <a:effectLst>
                                <a:glow rad="1016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s-MX" sz="2400" b="0" i="1" smtClean="0">
                              <a:solidFill>
                                <a:srgbClr val="92D050"/>
                              </a:solidFill>
                              <a:effectLst>
                                <a:glow rad="1016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sz="2400" i="1" dirty="0">
                  <a:solidFill>
                    <a:srgbClr val="92D050"/>
                  </a:solidFill>
                  <a:effectLst>
                    <a:glow rad="101600">
                      <a:srgbClr val="00B050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3" name="Rectá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428" y="4020952"/>
                <a:ext cx="3130344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780" t="-1333" b="-2933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Imagen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0036" y="5068313"/>
            <a:ext cx="2058353" cy="1295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ángulo 24"/>
              <p:cNvSpPr/>
              <p:nvPr/>
            </p:nvSpPr>
            <p:spPr>
              <a:xfrm>
                <a:off x="5504874" y="5456899"/>
                <a:ext cx="31303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MX" sz="240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24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9.98</m:t>
                      </m:r>
                      <m:r>
                        <a:rPr lang="es-MX" sz="24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±0.32 </m:t>
                      </m:r>
                      <m:r>
                        <a:rPr lang="es-MX" sz="24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s-MX" sz="24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s-MX" sz="2400" b="0" i="1" smtClean="0">
                              <a:solidFill>
                                <a:srgbClr val="92D050"/>
                              </a:solidFill>
                              <a:effectLst>
                                <a:glow rad="1016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400" b="0" i="1" smtClean="0">
                              <a:solidFill>
                                <a:srgbClr val="92D050"/>
                              </a:solidFill>
                              <a:effectLst>
                                <a:glow rad="1016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s-MX" sz="2400" b="0" i="1" smtClean="0">
                              <a:solidFill>
                                <a:srgbClr val="92D050"/>
                              </a:solidFill>
                              <a:effectLst>
                                <a:glow rad="1016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sz="2400" i="1" dirty="0">
                  <a:solidFill>
                    <a:srgbClr val="92D050"/>
                  </a:solidFill>
                  <a:effectLst>
                    <a:glow rad="101600">
                      <a:srgbClr val="00B050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5" name="Rectá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874" y="5456899"/>
                <a:ext cx="3130344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778" t="-1316" b="-2763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ángulo 25"/>
              <p:cNvSpPr/>
              <p:nvPr/>
            </p:nvSpPr>
            <p:spPr>
              <a:xfrm>
                <a:off x="384919" y="3641970"/>
                <a:ext cx="4170244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smtClean="0">
                          <a:solidFill>
                            <a:srgbClr val="FFFF00"/>
                          </a:solidFill>
                          <a:effectLst>
                            <a:glow rad="1524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s-MX" sz="2400" b="0" i="1" smtClean="0">
                          <a:solidFill>
                            <a:srgbClr val="FFFF00"/>
                          </a:solidFill>
                          <a:effectLst>
                            <a:glow rad="1524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MX" sz="2400" i="0">
                          <a:solidFill>
                            <a:srgbClr val="FFFF00"/>
                          </a:solidFill>
                          <a:effectLst>
                            <a:glow rad="1524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2400" i="1">
                          <a:solidFill>
                            <a:srgbClr val="FFFF00"/>
                          </a:solidFill>
                          <a:effectLst>
                            <a:glow rad="152400">
                              <a:srgbClr val="FFC00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s-MX" sz="2400" i="1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400" i="1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s-MX" sz="2400" i="1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ad>
                        <m:radPr>
                          <m:degHide m:val="on"/>
                          <m:ctrlPr>
                            <a:rPr lang="es-MX" sz="2400" i="1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MX" sz="2400" i="1">
                                  <a:solidFill>
                                    <a:srgbClr val="FFFF00"/>
                                  </a:solidFill>
                                  <a:effectLst>
                                    <a:glow rad="1524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sz="2400" i="1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524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MX" sz="24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 sz="2400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s-MX" sz="24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s-MX" sz="2400" i="1">
                                              <a:solidFill>
                                                <a:srgbClr val="FFFF00"/>
                                              </a:solidFill>
                                              <a:effectLst>
                                                <a:glow rad="152400">
                                                  <a:srgbClr val="FFC000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MX" sz="2400" i="1">
                                              <a:solidFill>
                                                <a:srgbClr val="FFFF00"/>
                                              </a:solidFill>
                                              <a:effectLst>
                                                <a:glow rad="152400">
                                                  <a:srgbClr val="FFC000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lang="es-MX" sz="2400" i="1">
                                              <a:solidFill>
                                                <a:srgbClr val="FFFF00"/>
                                              </a:solidFill>
                                              <a:effectLst>
                                                <a:glow rad="152400">
                                                  <a:srgbClr val="FFC000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MX" sz="2400">
                                  <a:solidFill>
                                    <a:srgbClr val="FFFF00"/>
                                  </a:solidFill>
                                  <a:effectLst>
                                    <a:glow rad="1524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MX" sz="2400">
                              <a:solidFill>
                                <a:srgbClr val="FFFF00"/>
                              </a:solidFill>
                              <a:effectLst>
                                <a:glow rad="152400">
                                  <a:srgbClr val="FFC00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MX" sz="2400" i="1">
                                  <a:solidFill>
                                    <a:srgbClr val="FFFF00"/>
                                  </a:solidFill>
                                  <a:effectLst>
                                    <a:glow rad="1524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sz="2400" i="1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52400">
                                          <a:srgbClr val="FFC000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MX" sz="24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 sz="24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s-MX" sz="24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s-MX" sz="2400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s-MX" sz="2400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52400">
                                              <a:srgbClr val="FFC000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s-MX" sz="2400" i="1">
                                              <a:solidFill>
                                                <a:srgbClr val="FFFF00"/>
                                              </a:solidFill>
                                              <a:effectLst>
                                                <a:glow rad="152400">
                                                  <a:srgbClr val="FFC000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MX" sz="2400" i="1">
                                              <a:solidFill>
                                                <a:srgbClr val="FFFF00"/>
                                              </a:solidFill>
                                              <a:effectLst>
                                                <a:glow rad="152400">
                                                  <a:srgbClr val="FFC000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lang="es-MX" sz="2400" i="1">
                                              <a:solidFill>
                                                <a:srgbClr val="FFFF00"/>
                                              </a:solidFill>
                                              <a:effectLst>
                                                <a:glow rad="152400">
                                                  <a:srgbClr val="FFC000">
                                                    <a:alpha val="40000"/>
                                                  </a:srgbClr>
                                                </a:glo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MX" sz="2400">
                                  <a:solidFill>
                                    <a:srgbClr val="FFFF00"/>
                                  </a:solidFill>
                                  <a:effectLst>
                                    <a:glow rad="152400">
                                      <a:srgbClr val="FFC000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s-MX" sz="2400" dirty="0">
                  <a:solidFill>
                    <a:srgbClr val="FFFF00"/>
                  </a:solidFill>
                  <a:effectLst>
                    <a:glow rad="152400">
                      <a:srgbClr val="FFC000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6" name="Rectá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19" y="3641970"/>
                <a:ext cx="4170244" cy="1183529"/>
              </a:xfrm>
              <a:prstGeom prst="rect">
                <a:avLst/>
              </a:prstGeom>
              <a:blipFill rotWithShape="0">
                <a:blip r:embed="rId12"/>
                <a:stretch>
                  <a:fillRect l="-877" t="-5641" r="-1023" b="-923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60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Regresión lineal</a:t>
            </a:r>
            <a:endParaRPr lang="es-MX" sz="4400" dirty="0"/>
          </a:p>
        </p:txBody>
      </p:sp>
      <p:sp>
        <p:nvSpPr>
          <p:cNvPr id="6" name="Rectangle 4">
            <a:extLst>
              <a:ext uri="{FF2B5EF4-FFF2-40B4-BE49-F238E27FC236}">
                <a16:creationId xmlns="" xmlns:a16="http://schemas.microsoft.com/office/drawing/2014/main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60000" y="1731733"/>
            <a:ext cx="8027255" cy="1285787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4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Esta y más información también se pueden obtener con ayuda de la función </a:t>
            </a:r>
            <a:r>
              <a:rPr lang="es-MX" sz="24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88900">
                    <a:schemeClr val="tx2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“ESTIMACIÓN.LINEAL”</a:t>
            </a:r>
            <a:r>
              <a:rPr lang="es-MX" sz="24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 seleccionando los datos en y, en x, y los valores lógicos 1,1.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670" y="3102143"/>
            <a:ext cx="5270638" cy="445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4">
                <a:extLst>
                  <a:ext uri="{FF2B5EF4-FFF2-40B4-BE49-F238E27FC236}">
                    <a16:creationId xmlns="" xmlns:a16="http://schemas.microsoft.com/office/drawing/2014/main" id="{67FFFC49-8896-429B-951E-81DD0AF85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000" y="3836736"/>
                <a:ext cx="5690280" cy="2832077"/>
              </a:xfrm>
              <a:prstGeom prst="rect">
                <a:avLst/>
              </a:prstGeom>
              <a:effectLst>
                <a:glow rad="127000">
                  <a:schemeClr val="tx1">
                    <a:lumMod val="75000"/>
                  </a:schemeClr>
                </a:glow>
              </a:effectLst>
            </p:spPr>
            <p:txBody>
              <a:bodyPr>
                <a:noAutofit/>
              </a:bodyPr>
              <a:lstStyle/>
              <a:p>
                <a:pPr marL="274320" indent="-212598" defTabSz="685800">
                  <a:spcBef>
                    <a:spcPts val="45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/>
                </a:pPr>
                <a:r>
                  <a:rPr lang="es-MX" sz="24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El parámetros </a:t>
                </a:r>
                <a14:m>
                  <m:oMath xmlns:m="http://schemas.openxmlformats.org/officeDocument/2006/math">
                    <m:r>
                      <a:rPr lang="es-MX" sz="2400" b="1" i="1" dirty="0" smtClean="0">
                        <a:blipFill>
                          <a:blip r:embed="rId2"/>
                          <a:tile tx="0" ty="0" sx="100000" sy="100000" flip="none" algn="tl"/>
                        </a:blipFill>
                        <a:effectLst>
                          <a:glow rad="63500">
                            <a:schemeClr val="tx1">
                              <a:lumMod val="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s-MX" sz="24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MX" sz="2400" b="1" i="1" dirty="0" smtClean="0">
                        <a:blipFill>
                          <a:blip r:embed="rId2"/>
                          <a:tile tx="0" ty="0" sx="100000" sy="100000" flip="none" algn="tl"/>
                        </a:blipFill>
                        <a:effectLst>
                          <a:glow rad="63500">
                            <a:schemeClr val="tx1">
                              <a:lumMod val="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s-MX" sz="24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400" b="1" i="1" dirty="0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635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b="1" i="1" dirty="0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635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MX" sz="2400" b="1" i="1" dirty="0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635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MX" sz="24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 y sus incertidumbres (tipo A) se pueden obtener seleccionando un arreglo de celdas de 2x3, a partir del resultado dado por la estimación lineal, se oprime la tecla </a:t>
                </a:r>
                <a:r>
                  <a:rPr lang="es-MX" sz="24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1651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“F2” </a:t>
                </a:r>
                <a:r>
                  <a:rPr lang="es-MX" sz="24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y posteriormente la combinación: </a:t>
                </a:r>
                <a:r>
                  <a:rPr lang="es-MX" sz="24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1651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“</a:t>
                </a:r>
                <a:r>
                  <a:rPr lang="es-MX" sz="2400" b="1" dirty="0" err="1">
                    <a:blipFill>
                      <a:blip r:embed="rId2"/>
                      <a:tile tx="0" ty="0" sx="100000" sy="100000" flip="none" algn="tl"/>
                    </a:blipFill>
                    <a:effectLst>
                      <a:glow rad="1651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Ctrl+Shift+Enter</a:t>
                </a:r>
                <a:r>
                  <a:rPr lang="es-MX" sz="24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1651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”</a:t>
                </a:r>
                <a:r>
                  <a:rPr lang="es-MX" sz="24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7FFFC49-8896-429B-951E-81DD0AF85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3836736"/>
                <a:ext cx="5690280" cy="28320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glow rad="127000">
                  <a:schemeClr val="tx1">
                    <a:lumMod val="75000"/>
                  </a:schemeClr>
                </a:glo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3569" y="1834323"/>
            <a:ext cx="1041882" cy="31122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9685" y="1830352"/>
            <a:ext cx="1296000" cy="311226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3843" y="5284613"/>
            <a:ext cx="2830889" cy="108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0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Análisis grafico</a:t>
            </a:r>
            <a:endParaRPr lang="es-MX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645066" y="1989380"/>
                <a:ext cx="1721049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i="1" smtClean="0">
                          <a:effectLst>
                            <a:glow rad="63500">
                              <a:schemeClr val="tx1">
                                <a:lumMod val="85000"/>
                                <a:alpha val="5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MX" sz="2400">
                          <a:effectLst>
                            <a:glow rad="63500">
                              <a:schemeClr val="tx1">
                                <a:lumMod val="85000"/>
                                <a:alpha val="5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400" i="1">
                              <a:effectLst>
                                <a:glow rad="63500">
                                  <a:schemeClr val="tx1">
                                    <a:lumMod val="85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400" i="1">
                              <a:effectLst>
                                <a:glow rad="63500">
                                  <a:schemeClr val="tx1">
                                    <a:lumMod val="85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s-MX" sz="2400">
                              <a:effectLst>
                                <a:glow rad="63500">
                                  <a:schemeClr val="tx1">
                                    <a:lumMod val="85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s-MX" sz="2400" i="1">
                                  <a:effectLst>
                                    <a:glow rad="63500">
                                      <a:schemeClr val="tx1">
                                        <a:lumMod val="85000"/>
                                        <a:alpha val="5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400" i="1">
                                  <a:effectLst>
                                    <a:glow rad="63500">
                                      <a:schemeClr val="tx1">
                                        <a:lumMod val="85000"/>
                                        <a:alpha val="5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s-MX" sz="2400">
                                  <a:effectLst>
                                    <a:glow rad="63500">
                                      <a:schemeClr val="tx1">
                                        <a:lumMod val="85000"/>
                                        <a:alpha val="5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s-MX" sz="2400" i="1">
                              <a:effectLst>
                                <a:glow rad="63500">
                                  <a:schemeClr val="tx1">
                                    <a:lumMod val="85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400" i="1">
                              <a:effectLst>
                                <a:glow rad="63500">
                                  <a:schemeClr val="tx1">
                                    <a:lumMod val="85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s-MX" sz="2400">
                              <a:effectLst>
                                <a:glow rad="63500">
                                  <a:schemeClr val="tx1">
                                    <a:lumMod val="85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sz="2400" dirty="0">
                  <a:effectLst>
                    <a:glow rad="63500">
                      <a:schemeClr val="tx1">
                        <a:lumMod val="85000"/>
                        <a:alpha val="5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66" y="1989380"/>
                <a:ext cx="1721049" cy="7248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lecha derecha 14"/>
          <p:cNvSpPr/>
          <p:nvPr/>
        </p:nvSpPr>
        <p:spPr>
          <a:xfrm>
            <a:off x="2498628" y="2188818"/>
            <a:ext cx="749129" cy="336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3499274" y="1989380"/>
                <a:ext cx="1421479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i="1" smtClean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effectLst>
                            <a:glow rad="63500">
                              <a:schemeClr val="accent2">
                                <a:lumMod val="60000"/>
                                <a:lumOff val="40000"/>
                                <a:alpha val="5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MX" sz="2400" i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effectLst>
                            <a:glow rad="63500">
                              <a:schemeClr val="accent2">
                                <a:lumMod val="60000"/>
                                <a:lumOff val="40000"/>
                                <a:alpha val="5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400" i="1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60000"/>
                                    <a:lumOff val="40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400" i="1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60000"/>
                                    <a:lumOff val="40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s-MX" sz="2400" i="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60000"/>
                                    <a:lumOff val="40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s-MX" sz="2400" i="1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effectLst>
                                    <a:glow rad="63500">
                                      <a:schemeClr val="accent2">
                                        <a:lumMod val="60000"/>
                                        <a:lumOff val="40000"/>
                                        <a:alpha val="5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400" i="1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effectLst>
                                    <a:glow rad="63500">
                                      <a:schemeClr val="accent2">
                                        <a:lumMod val="60000"/>
                                        <a:lumOff val="40000"/>
                                        <a:alpha val="5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s-MX" sz="2400" i="0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effectLst>
                                    <a:glow rad="63500">
                                      <a:schemeClr val="accent2">
                                        <a:lumMod val="60000"/>
                                        <a:lumOff val="40000"/>
                                        <a:alpha val="5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sz="2400" dirty="0">
                  <a:solidFill>
                    <a:schemeClr val="accent2">
                      <a:lumMod val="20000"/>
                      <a:lumOff val="80000"/>
                    </a:schemeClr>
                  </a:solidFill>
                  <a:effectLst>
                    <a:glow rad="63500">
                      <a:schemeClr val="accent2">
                        <a:lumMod val="60000"/>
                        <a:lumOff val="40000"/>
                        <a:alpha val="5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274" y="1989380"/>
                <a:ext cx="1421479" cy="724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2873192" y="2844073"/>
                <a:ext cx="2538188" cy="7332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i="1" smtClean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effectLst>
                            <a:glow rad="63500">
                              <a:schemeClr val="accent2">
                                <a:lumMod val="60000"/>
                                <a:lumOff val="40000"/>
                                <a:alpha val="5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MX" sz="2400" b="0" i="1" smtClean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effectLst>
                            <a:glow rad="63500">
                              <a:schemeClr val="accent2">
                                <a:lumMod val="60000"/>
                                <a:lumOff val="40000"/>
                                <a:alpha val="5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s-MX" sz="2400" i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effectLst>
                            <a:glow rad="63500">
                              <a:schemeClr val="accent2">
                                <a:lumMod val="60000"/>
                                <a:lumOff val="40000"/>
                                <a:alpha val="5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400" i="1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60000"/>
                                    <a:lumOff val="40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2400" b="0" i="1" smtClean="0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effectLst>
                                    <a:glow rad="63500">
                                      <a:schemeClr val="accent2">
                                        <a:lumMod val="60000"/>
                                        <a:lumOff val="40000"/>
                                        <a:alpha val="5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i="1" smtClean="0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effectLst>
                                    <a:glow rad="63500">
                                      <a:schemeClr val="accent2">
                                        <a:lumMod val="60000"/>
                                        <a:lumOff val="40000"/>
                                        <a:alpha val="5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MX" sz="2400" b="0" i="1" smtClean="0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effectLst>
                                    <a:glow rad="63500">
                                      <a:schemeClr val="accent2">
                                        <a:lumMod val="60000"/>
                                        <a:lumOff val="40000"/>
                                        <a:alpha val="5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𝑒𝑠𝑡</m:t>
                              </m:r>
                              <m:r>
                                <a:rPr lang="es-MX" sz="2400" b="0" i="1" smtClean="0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effectLst>
                                    <a:glow rad="63500">
                                      <a:schemeClr val="accent2">
                                        <a:lumMod val="60000"/>
                                        <a:lumOff val="40000"/>
                                        <a:alpha val="5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MX" sz="2400" i="1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effectLst>
                                    <a:glow rad="63500">
                                      <a:schemeClr val="accent2">
                                        <a:lumMod val="60000"/>
                                        <a:lumOff val="40000"/>
                                        <a:alpha val="5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num>
                        <m:den>
                          <m:r>
                            <a:rPr lang="es-MX" sz="240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effectLst>
                                <a:glow rad="63500">
                                  <a:schemeClr val="accent2">
                                    <a:lumMod val="60000"/>
                                    <a:lumOff val="40000"/>
                                    <a:alpha val="5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s-MX" sz="2400" i="1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effectLst>
                                    <a:glow rad="63500">
                                      <a:schemeClr val="accent2">
                                        <a:lumMod val="60000"/>
                                        <a:lumOff val="40000"/>
                                        <a:alpha val="5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400" i="1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effectLst>
                                    <a:glow rad="63500">
                                      <a:schemeClr val="accent2">
                                        <a:lumMod val="60000"/>
                                        <a:lumOff val="40000"/>
                                        <a:alpha val="5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s-MX" sz="2400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effectLst>
                                    <a:glow rad="63500">
                                      <a:schemeClr val="accent2">
                                        <a:lumMod val="60000"/>
                                        <a:lumOff val="40000"/>
                                        <a:alpha val="5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sz="2400" i="1" dirty="0">
                  <a:solidFill>
                    <a:schemeClr val="accent2">
                      <a:lumMod val="20000"/>
                      <a:lumOff val="80000"/>
                    </a:schemeClr>
                  </a:solidFill>
                  <a:effectLst>
                    <a:glow rad="63500">
                      <a:schemeClr val="accent2">
                        <a:lumMod val="60000"/>
                        <a:lumOff val="40000"/>
                        <a:alpha val="5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192" y="2844073"/>
                <a:ext cx="2538188" cy="7332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241" y="4325992"/>
            <a:ext cx="9488923" cy="108078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3109" y="1805099"/>
            <a:ext cx="2830889" cy="108465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703" y="3030663"/>
            <a:ext cx="5389947" cy="10543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/>
              <p:cNvSpPr/>
              <p:nvPr/>
            </p:nvSpPr>
            <p:spPr>
              <a:xfrm>
                <a:off x="3819208" y="5764093"/>
                <a:ext cx="43756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MX" sz="360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6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970</m:t>
                      </m:r>
                      <m:r>
                        <a:rPr lang="es-MX" sz="36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±10 </m:t>
                      </m:r>
                      <m:r>
                        <a:rPr lang="es-MX" sz="36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s-MX" sz="36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rgbClr val="00B050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s-MX" sz="3600" b="0" i="1" smtClean="0">
                              <a:solidFill>
                                <a:srgbClr val="92D050"/>
                              </a:solidFill>
                              <a:effectLst>
                                <a:glow rad="1016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600" b="0" i="1" smtClean="0">
                              <a:solidFill>
                                <a:srgbClr val="92D050"/>
                              </a:solidFill>
                              <a:effectLst>
                                <a:glow rad="1016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s-MX" sz="3600" b="0" i="1" smtClean="0">
                              <a:solidFill>
                                <a:srgbClr val="92D050"/>
                              </a:solidFill>
                              <a:effectLst>
                                <a:glow rad="101600">
                                  <a:srgbClr val="00B050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sz="3600" i="1" dirty="0">
                  <a:solidFill>
                    <a:srgbClr val="92D050"/>
                  </a:solidFill>
                  <a:effectLst>
                    <a:glow rad="101600">
                      <a:srgbClr val="00B050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8" name="Rectá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208" y="5764093"/>
                <a:ext cx="4375621" cy="6463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614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/>
      <p:bldP spid="11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405297"/>
            <a:ext cx="3596506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Preguntas???</a:t>
            </a:r>
            <a:endParaRPr lang="es-MX" sz="4400" dirty="0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3EC427C7-55CB-763B-64DB-F6005D98C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678" y="1852784"/>
            <a:ext cx="4075487" cy="457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7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Comparación de mediciones</a:t>
            </a:r>
            <a:endParaRPr lang="es-MX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id="{67FFFC49-8896-429B-951E-81DD0AF85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9003" y="1720312"/>
                <a:ext cx="11170739" cy="1069383"/>
              </a:xfrm>
              <a:prstGeom prst="rect">
                <a:avLst/>
              </a:prstGeom>
              <a:effectLst/>
            </p:spPr>
            <p:txBody>
              <a:bodyPr>
                <a:noAutofit/>
              </a:bodyPr>
              <a:lstStyle/>
              <a:p>
                <a:pPr marL="274320" indent="-212598" defTabSz="685800">
                  <a:spcBef>
                    <a:spcPts val="45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/>
                </a:pPr>
                <a:r>
                  <a:rPr lang="es-MX" sz="2800" b="1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63500">
                        <a:srgbClr val="F8E6A2">
                          <a:alpha val="40000"/>
                        </a:srgbClr>
                      </a:glow>
                    </a:effectLst>
                    <a:latin typeface="Bradley Hand ITC" panose="03070402050302030203" pitchFamily="66" charset="0"/>
                  </a:rPr>
                  <a:t>Discrepancia o Error</a:t>
                </a:r>
                <a:r>
                  <a:rPr lang="es-MX" sz="2800" b="1" dirty="0">
                    <a:blipFill>
                      <a:blip r:embed="rId3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. Diferencia entre dos cantidades.</a:t>
                </a:r>
              </a:p>
              <a:p>
                <a:pPr marL="274320" indent="-212598" defTabSz="685800">
                  <a:spcBef>
                    <a:spcPts val="45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/>
                </a:pPr>
                <a:r>
                  <a:rPr lang="es-MX" sz="2800" b="1" dirty="0">
                    <a:solidFill>
                      <a:srgbClr val="92D050"/>
                    </a:solidFill>
                    <a:effectLst>
                      <a:glow rad="165100">
                        <a:schemeClr val="tx2">
                          <a:lumMod val="40000"/>
                          <a:lumOff val="60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Medición satisfactoria. Discrepancia </a:t>
                </a:r>
                <a14:m>
                  <m:oMath xmlns:m="http://schemas.openxmlformats.org/officeDocument/2006/math">
                    <m:r>
                      <a:rPr lang="es-MX" sz="2800" b="1" i="1" dirty="0" smtClean="0">
                        <a:solidFill>
                          <a:srgbClr val="92D050"/>
                        </a:solidFill>
                        <a:effectLst>
                          <a:glow rad="165100">
                            <a:schemeClr val="tx2">
                              <a:lumMod val="40000"/>
                              <a:lumOff val="60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&lt;</m:t>
                    </m:r>
                    <m:r>
                      <a:rPr lang="es-MX" sz="2800" b="1" i="1" dirty="0" smtClean="0">
                        <a:solidFill>
                          <a:srgbClr val="92D050"/>
                        </a:solidFill>
                        <a:effectLst>
                          <a:glow rad="165100">
                            <a:schemeClr val="tx2">
                              <a:lumMod val="40000"/>
                              <a:lumOff val="60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𝟐</m:t>
                    </m:r>
                    <m:r>
                      <a:rPr lang="es-MX" sz="2800" b="1" i="1" dirty="0" smtClean="0">
                        <a:solidFill>
                          <a:srgbClr val="92D050"/>
                        </a:solidFill>
                        <a:effectLst>
                          <a:glow rad="165100">
                            <a:schemeClr val="tx2">
                              <a:lumMod val="40000"/>
                              <a:lumOff val="60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∆</m:t>
                    </m:r>
                    <m:r>
                      <a:rPr lang="es-MX" sz="2800" b="1" i="1" dirty="0" smtClean="0">
                        <a:solidFill>
                          <a:srgbClr val="92D050"/>
                        </a:solidFill>
                        <a:effectLst>
                          <a:glow rad="165100">
                            <a:schemeClr val="tx2">
                              <a:lumMod val="40000"/>
                              <a:lumOff val="60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s-MX" sz="2800" b="1" dirty="0">
                    <a:solidFill>
                      <a:srgbClr val="92D050"/>
                    </a:solidFill>
                    <a:effectLst>
                      <a:glow rad="165100">
                        <a:schemeClr val="tx2">
                          <a:lumMod val="40000"/>
                          <a:lumOff val="60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.</a:t>
                </a:r>
                <a:endParaRPr lang="es-MX" sz="2800" b="1" dirty="0">
                  <a:solidFill>
                    <a:srgbClr val="92D050"/>
                  </a:solidFill>
                  <a:effectLst>
                    <a:glow rad="139700">
                      <a:schemeClr val="accent4">
                        <a:lumMod val="20000"/>
                        <a:lumOff val="80000"/>
                        <a:alpha val="40000"/>
                      </a:schemeClr>
                    </a:glow>
                  </a:effectLst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7FFFC49-8896-429B-951E-81DD0AF85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03" y="1720312"/>
                <a:ext cx="11170739" cy="1069383"/>
              </a:xfrm>
              <a:prstGeom prst="rect">
                <a:avLst/>
              </a:prstGeom>
              <a:blipFill rotWithShape="0">
                <a:blip r:embed="rId4"/>
                <a:stretch>
                  <a:fillRect l="-710" t="-1705" b="-18182"/>
                </a:stretch>
              </a:blipFill>
              <a:effectLst/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92" y="3014383"/>
            <a:ext cx="1436819" cy="3248459"/>
          </a:xfrm>
          <a:prstGeom prst="rect">
            <a:avLst/>
          </a:prstGeom>
        </p:spPr>
      </p:pic>
      <p:sp>
        <p:nvSpPr>
          <p:cNvPr id="7" name="Cuadro de texto 134"/>
          <p:cNvSpPr txBox="1"/>
          <p:nvPr/>
        </p:nvSpPr>
        <p:spPr>
          <a:xfrm>
            <a:off x="456529" y="5796623"/>
            <a:ext cx="432163" cy="35160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s-MX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320</a:t>
            </a:r>
            <a:endParaRPr lang="es-MX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Cuadro de texto 134"/>
          <p:cNvSpPr txBox="1"/>
          <p:nvPr/>
        </p:nvSpPr>
        <p:spPr>
          <a:xfrm>
            <a:off x="500072" y="3622895"/>
            <a:ext cx="388620" cy="30026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s-MX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340</a:t>
            </a:r>
            <a:endParaRPr lang="es-MX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Cuadro de texto 134"/>
          <p:cNvSpPr txBox="1"/>
          <p:nvPr/>
        </p:nvSpPr>
        <p:spPr>
          <a:xfrm>
            <a:off x="479933" y="4732737"/>
            <a:ext cx="408759" cy="36026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s-MX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330</a:t>
            </a:r>
            <a:endParaRPr lang="es-MX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Cuadro de texto 134"/>
          <p:cNvSpPr txBox="1"/>
          <p:nvPr/>
        </p:nvSpPr>
        <p:spPr>
          <a:xfrm>
            <a:off x="1211815" y="5030142"/>
            <a:ext cx="215071" cy="34916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s-MX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s-MX"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Cuadro de texto 134"/>
          <p:cNvSpPr txBox="1"/>
          <p:nvPr/>
        </p:nvSpPr>
        <p:spPr>
          <a:xfrm>
            <a:off x="1607101" y="5481857"/>
            <a:ext cx="214358" cy="3147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s-MX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endParaRPr lang="es-MX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Cuadro de texto 134"/>
          <p:cNvSpPr txBox="1"/>
          <p:nvPr/>
        </p:nvSpPr>
        <p:spPr>
          <a:xfrm>
            <a:off x="1685478" y="3179852"/>
            <a:ext cx="271962" cy="32357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s-MX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</a:p>
        </p:txBody>
      </p:sp>
      <p:sp>
        <p:nvSpPr>
          <p:cNvPr id="13" name="Cuadro de texto 134"/>
          <p:cNvSpPr txBox="1"/>
          <p:nvPr/>
        </p:nvSpPr>
        <p:spPr>
          <a:xfrm>
            <a:off x="2261639" y="4419327"/>
            <a:ext cx="2928414" cy="459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es-MX" sz="32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rgbClr val="F8E6A2">
                      <a:alpha val="40000"/>
                    </a:srgbClr>
                  </a:glow>
                </a:effectLst>
                <a:latin typeface="Bradley Hand ITC" panose="03070402050302030203" pitchFamily="66" charset="0"/>
                <a:ea typeface="Calibri" panose="020F0502020204030204" pitchFamily="34" charset="0"/>
              </a:rPr>
              <a:t>Valor aceptado</a:t>
            </a:r>
          </a:p>
        </p:txBody>
      </p:sp>
      <p:cxnSp>
        <p:nvCxnSpPr>
          <p:cNvPr id="14" name="Conector recto 13"/>
          <p:cNvCxnSpPr/>
          <p:nvPr/>
        </p:nvCxnSpPr>
        <p:spPr>
          <a:xfrm>
            <a:off x="1426886" y="5030142"/>
            <a:ext cx="1188000" cy="0"/>
          </a:xfrm>
          <a:prstGeom prst="line">
            <a:avLst/>
          </a:prstGeom>
          <a:ln w="15875">
            <a:solidFill>
              <a:srgbClr val="FF0000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883639" y="5439257"/>
            <a:ext cx="756000" cy="0"/>
          </a:xfrm>
          <a:prstGeom prst="line">
            <a:avLst/>
          </a:prstGeom>
          <a:ln w="15875">
            <a:solidFill>
              <a:srgbClr val="FF0000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errar llave 15"/>
          <p:cNvSpPr/>
          <p:nvPr/>
        </p:nvSpPr>
        <p:spPr>
          <a:xfrm>
            <a:off x="2680860" y="5030142"/>
            <a:ext cx="271092" cy="432000"/>
          </a:xfrm>
          <a:prstGeom prst="rightBrace">
            <a:avLst/>
          </a:prstGeom>
          <a:ln w="15875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 de texto 134"/>
          <p:cNvSpPr txBox="1"/>
          <p:nvPr/>
        </p:nvSpPr>
        <p:spPr>
          <a:xfrm>
            <a:off x="3017926" y="4912868"/>
            <a:ext cx="2305887" cy="40240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es-MX" sz="32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rgbClr val="F8E6A2">
                      <a:alpha val="40000"/>
                    </a:srgbClr>
                  </a:glow>
                </a:effectLst>
                <a:latin typeface="Bradley Hand ITC" panose="03070402050302030203" pitchFamily="66" charset="0"/>
                <a:ea typeface="Calibri" panose="020F0502020204030204" pitchFamily="34" charset="0"/>
              </a:rPr>
              <a:t>Discrepancia</a:t>
            </a:r>
          </a:p>
        </p:txBody>
      </p:sp>
      <p:cxnSp>
        <p:nvCxnSpPr>
          <p:cNvPr id="18" name="Conector recto 17"/>
          <p:cNvCxnSpPr/>
          <p:nvPr/>
        </p:nvCxnSpPr>
        <p:spPr>
          <a:xfrm rot="5400000" flipV="1">
            <a:off x="3785225" y="4732737"/>
            <a:ext cx="3528000" cy="0"/>
          </a:xfrm>
          <a:prstGeom prst="line">
            <a:avLst/>
          </a:prstGeom>
          <a:ln w="82550" cmpd="dbl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6000">
                  <a:srgbClr val="FFC000"/>
                </a:gs>
                <a:gs pos="62000">
                  <a:srgbClr val="FFC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 18"/>
              <p:cNvSpPr/>
              <p:nvPr/>
            </p:nvSpPr>
            <p:spPr>
              <a:xfrm>
                <a:off x="6924269" y="3110808"/>
                <a:ext cx="31303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solidFill>
                            <a:schemeClr val="tx1"/>
                          </a:solidFill>
                          <a:effectLst>
                            <a:glow rad="101600">
                              <a:schemeClr val="tx1">
                                <a:lumMod val="8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MX" sz="2400" b="0" i="1" smtClean="0">
                          <a:solidFill>
                            <a:schemeClr val="tx1"/>
                          </a:solidFill>
                          <a:effectLst>
                            <a:glow rad="101600">
                              <a:schemeClr val="tx1">
                                <a:lumMod val="8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=9.98±0.14 </m:t>
                      </m:r>
                      <m:r>
                        <a:rPr lang="es-MX" sz="2400" b="0" i="1" smtClean="0">
                          <a:solidFill>
                            <a:schemeClr val="tx1"/>
                          </a:solidFill>
                          <a:effectLst>
                            <a:glow rad="101600">
                              <a:schemeClr val="tx1">
                                <a:lumMod val="8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s-MX" sz="2400" b="0" i="1" smtClean="0">
                          <a:solidFill>
                            <a:schemeClr val="tx1"/>
                          </a:solidFill>
                          <a:effectLst>
                            <a:glow rad="101600">
                              <a:schemeClr val="tx1">
                                <a:lumMod val="8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s-MX" sz="2400" i="1" smtClean="0">
                              <a:solidFill>
                                <a:schemeClr val="tx1"/>
                              </a:solidFill>
                              <a:effectLst>
                                <a:glow rad="101600">
                                  <a:schemeClr val="tx1">
                                    <a:lumMod val="8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400" b="0" i="1" smtClean="0">
                              <a:solidFill>
                                <a:schemeClr val="tx1"/>
                              </a:solidFill>
                              <a:effectLst>
                                <a:glow rad="101600">
                                  <a:schemeClr val="tx1">
                                    <a:lumMod val="8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s-MX" sz="2400" b="0" i="1" smtClean="0">
                              <a:solidFill>
                                <a:schemeClr val="tx1"/>
                              </a:solidFill>
                              <a:effectLst>
                                <a:glow rad="101600">
                                  <a:schemeClr val="tx1">
                                    <a:lumMod val="8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sz="2400" i="1" dirty="0">
                  <a:solidFill>
                    <a:schemeClr val="tx1"/>
                  </a:solidFill>
                  <a:effectLst>
                    <a:glow rad="101600">
                      <a:schemeClr val="tx1">
                        <a:lumMod val="8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9" name="Rectá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269" y="3110808"/>
                <a:ext cx="3130344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780" b="-2763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7158307" y="3773027"/>
                <a:ext cx="2662267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1" i="1" dirty="0" smtClean="0">
                          <a:solidFill>
                            <a:srgbClr val="F8E6A2"/>
                          </a:solidFill>
                          <a:effectLst>
                            <a:glow rad="63500">
                              <a:srgbClr val="F8E6A2">
                                <a:alpha val="5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s-MX" sz="2400" b="1" i="1" dirty="0" smtClean="0">
                          <a:solidFill>
                            <a:srgbClr val="F8E6A2"/>
                          </a:solidFill>
                          <a:effectLst>
                            <a:glow rad="63500">
                              <a:srgbClr val="F8E6A2">
                                <a:alpha val="5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s-MX" sz="2400" b="1" i="1" dirty="0" smtClean="0">
                          <a:solidFill>
                            <a:srgbClr val="F8E6A2"/>
                          </a:solidFill>
                          <a:effectLst>
                            <a:glow rad="63500">
                              <a:srgbClr val="F8E6A2">
                                <a:alpha val="5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MX" sz="2400" b="1" i="1" dirty="0" smtClean="0">
                          <a:solidFill>
                            <a:srgbClr val="F8E6A2"/>
                          </a:solidFill>
                          <a:effectLst>
                            <a:glow rad="63500">
                              <a:srgbClr val="F8E6A2">
                                <a:alpha val="5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2400" b="1" i="1" dirty="0" smtClean="0">
                          <a:solidFill>
                            <a:srgbClr val="F8E6A2"/>
                          </a:solidFill>
                          <a:effectLst>
                            <a:glow rad="63500">
                              <a:srgbClr val="F8E6A2">
                                <a:alpha val="5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s-MX" sz="2400" b="1" i="1" dirty="0" smtClean="0">
                          <a:solidFill>
                            <a:srgbClr val="F8E6A2"/>
                          </a:solidFill>
                          <a:effectLst>
                            <a:glow rad="63500">
                              <a:srgbClr val="F8E6A2">
                                <a:alpha val="5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MX" sz="2400" b="1" i="1" dirty="0" smtClean="0">
                          <a:solidFill>
                            <a:srgbClr val="F8E6A2"/>
                          </a:solidFill>
                          <a:effectLst>
                            <a:glow rad="63500">
                              <a:srgbClr val="F8E6A2">
                                <a:alpha val="5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s-MX" sz="2400" b="1" i="1" dirty="0" smtClean="0">
                          <a:solidFill>
                            <a:srgbClr val="F8E6A2"/>
                          </a:solidFill>
                          <a:effectLst>
                            <a:glow rad="63500">
                              <a:srgbClr val="F8E6A2">
                                <a:alpha val="5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2400" b="1" i="1" dirty="0" smtClean="0">
                          <a:solidFill>
                            <a:srgbClr val="F8E6A2"/>
                          </a:solidFill>
                          <a:effectLst>
                            <a:glow rad="63500">
                              <a:srgbClr val="F8E6A2">
                                <a:alpha val="5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s-MX" sz="2400" b="1" i="1" dirty="0" smtClean="0">
                          <a:solidFill>
                            <a:srgbClr val="F8E6A2"/>
                          </a:solidFill>
                          <a:effectLst>
                            <a:glow rad="63500">
                              <a:srgbClr val="F8E6A2">
                                <a:alpha val="5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s-MX" sz="2400" b="1" i="1" dirty="0" smtClean="0">
                              <a:solidFill>
                                <a:srgbClr val="F8E6A2"/>
                              </a:solidFill>
                              <a:effectLst>
                                <a:glow rad="63500">
                                  <a:srgbClr val="F8E6A2">
                                    <a:alpha val="5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400" b="1" i="1" dirty="0" smtClean="0">
                              <a:solidFill>
                                <a:srgbClr val="F8E6A2"/>
                              </a:solidFill>
                              <a:effectLst>
                                <a:glow rad="63500">
                                  <a:srgbClr val="F8E6A2">
                                    <a:alpha val="5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s-MX" sz="2400" b="1" i="1" dirty="0" smtClean="0">
                              <a:solidFill>
                                <a:srgbClr val="F8E6A2"/>
                              </a:solidFill>
                              <a:effectLst>
                                <a:glow rad="63500">
                                  <a:srgbClr val="F8E6A2">
                                    <a:alpha val="5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s-MX" sz="2400" dirty="0">
                  <a:solidFill>
                    <a:srgbClr val="F8E6A2"/>
                  </a:solidFill>
                  <a:effectLst>
                    <a:glow rad="63500">
                      <a:srgbClr val="F8E6A2">
                        <a:alpha val="5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307" y="3773027"/>
                <a:ext cx="2662267" cy="470000"/>
              </a:xfrm>
              <a:prstGeom prst="rect">
                <a:avLst/>
              </a:prstGeom>
              <a:blipFill rotWithShape="0">
                <a:blip r:embed="rId7"/>
                <a:stretch>
                  <a:fillRect b="-2467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/>
          <p:cNvSpPr/>
          <p:nvPr/>
        </p:nvSpPr>
        <p:spPr>
          <a:xfrm>
            <a:off x="5863353" y="5177575"/>
            <a:ext cx="2057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blipFill>
                  <a:blip r:embed="rId8"/>
                  <a:tile tx="0" ty="0" sx="100000" sy="100000" flip="none" algn="tl"/>
                </a:blipFill>
                <a:effectLst>
                  <a:glow rad="63500">
                    <a:srgbClr val="F8E6A2">
                      <a:alpha val="50000"/>
                    </a:srgbClr>
                  </a:glow>
                </a:effectLst>
                <a:latin typeface="Bradley Hand ITC" panose="03070402050302030203" pitchFamily="66" charset="0"/>
              </a:rPr>
              <a:t>Discrepancia:</a:t>
            </a:r>
            <a:endParaRPr lang="es-MX" sz="2400" dirty="0">
              <a:blipFill>
                <a:blip r:embed="rId8"/>
                <a:tile tx="0" ty="0" sx="100000" sy="100000" flip="none" algn="tl"/>
              </a:blipFill>
              <a:effectLst>
                <a:glow rad="63500">
                  <a:srgbClr val="F8E6A2">
                    <a:alpha val="50000"/>
                  </a:srgbClr>
                </a:glow>
              </a:effectLst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5882468" y="4568477"/>
            <a:ext cx="30791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blipFill>
                  <a:blip r:embed="rId8"/>
                  <a:tile tx="0" ty="0" sx="100000" sy="100000" flip="none" algn="tl"/>
                </a:blipFill>
                <a:effectLst>
                  <a:glow rad="63500">
                    <a:srgbClr val="F8E6A2">
                      <a:alpha val="50000"/>
                    </a:srgbClr>
                  </a:glow>
                </a:effectLst>
                <a:latin typeface="Bradley Hand ITC" panose="03070402050302030203" pitchFamily="66" charset="0"/>
              </a:rPr>
              <a:t>Valor oficial (CDMX):</a:t>
            </a:r>
            <a:endParaRPr lang="es-MX" sz="2400" dirty="0">
              <a:blipFill>
                <a:blip r:embed="rId8"/>
                <a:tile tx="0" ty="0" sx="100000" sy="100000" flip="none" algn="tl"/>
              </a:blipFill>
              <a:effectLst>
                <a:glow rad="63500">
                  <a:srgbClr val="F8E6A2">
                    <a:alpha val="50000"/>
                  </a:srgbClr>
                </a:glo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ángulo 20"/>
              <p:cNvSpPr/>
              <p:nvPr/>
            </p:nvSpPr>
            <p:spPr>
              <a:xfrm>
                <a:off x="8772940" y="4501904"/>
                <a:ext cx="21920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solidFill>
                            <a:schemeClr val="tx1"/>
                          </a:solidFill>
                          <a:effectLst>
                            <a:glow rad="101600">
                              <a:schemeClr val="tx1">
                                <a:lumMod val="8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MX" sz="2400" b="0" i="1" smtClean="0">
                          <a:solidFill>
                            <a:schemeClr val="tx1"/>
                          </a:solidFill>
                          <a:effectLst>
                            <a:glow rad="101600">
                              <a:schemeClr val="tx1">
                                <a:lumMod val="8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=9.78 </m:t>
                      </m:r>
                      <m:r>
                        <a:rPr lang="es-MX" sz="2400" b="0" i="1" smtClean="0">
                          <a:solidFill>
                            <a:schemeClr val="tx1"/>
                          </a:solidFill>
                          <a:effectLst>
                            <a:glow rad="101600">
                              <a:schemeClr val="tx1">
                                <a:lumMod val="8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MX" sz="2400" b="0" i="1" smtClean="0">
                          <a:solidFill>
                            <a:schemeClr val="tx1"/>
                          </a:solidFill>
                          <a:effectLst>
                            <a:glow rad="101600">
                              <a:schemeClr val="tx1">
                                <a:lumMod val="8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s-MX" sz="2400" b="0" i="1" smtClean="0">
                              <a:solidFill>
                                <a:schemeClr val="tx1"/>
                              </a:solidFill>
                              <a:effectLst>
                                <a:glow rad="101600">
                                  <a:schemeClr val="tx1">
                                    <a:lumMod val="8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400" b="0" i="1" smtClean="0">
                              <a:solidFill>
                                <a:schemeClr val="tx1"/>
                              </a:solidFill>
                              <a:effectLst>
                                <a:glow rad="101600">
                                  <a:schemeClr val="tx1">
                                    <a:lumMod val="8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s-MX" sz="2400" b="0" i="1" smtClean="0">
                              <a:solidFill>
                                <a:schemeClr val="tx1"/>
                              </a:solidFill>
                              <a:effectLst>
                                <a:glow rad="101600">
                                  <a:schemeClr val="tx1">
                                    <a:lumMod val="8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sz="2400" i="1" dirty="0">
                  <a:solidFill>
                    <a:schemeClr val="tx1"/>
                  </a:solidFill>
                  <a:effectLst>
                    <a:glow rad="101600">
                      <a:schemeClr val="tx1">
                        <a:lumMod val="8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1" name="Rectá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940" y="4501904"/>
                <a:ext cx="219201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111" t="-1333" b="-28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ángulo 21"/>
              <p:cNvSpPr/>
              <p:nvPr/>
            </p:nvSpPr>
            <p:spPr>
              <a:xfrm>
                <a:off x="7862603" y="5120422"/>
                <a:ext cx="17438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chemeClr val="tx1">
                                <a:lumMod val="8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 </m:t>
                      </m:r>
                      <m:r>
                        <a:rPr lang="es-MX" sz="24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chemeClr val="tx1">
                                <a:lumMod val="8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MX" sz="2400" b="0" i="1" smtClean="0">
                          <a:solidFill>
                            <a:srgbClr val="92D050"/>
                          </a:solidFill>
                          <a:effectLst>
                            <a:glow rad="101600">
                              <a:schemeClr val="tx1">
                                <a:lumMod val="8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s-MX" sz="2400" b="0" i="1" smtClean="0">
                              <a:solidFill>
                                <a:srgbClr val="92D050"/>
                              </a:solidFill>
                              <a:effectLst>
                                <a:glow rad="101600">
                                  <a:schemeClr val="tx1">
                                    <a:lumMod val="8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400" b="0" i="1" smtClean="0">
                              <a:solidFill>
                                <a:srgbClr val="92D050"/>
                              </a:solidFill>
                              <a:effectLst>
                                <a:glow rad="101600">
                                  <a:schemeClr val="tx1">
                                    <a:lumMod val="8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s-MX" sz="2400" b="0" i="1" smtClean="0">
                              <a:solidFill>
                                <a:srgbClr val="92D050"/>
                              </a:solidFill>
                              <a:effectLst>
                                <a:glow rad="101600">
                                  <a:schemeClr val="tx1">
                                    <a:lumMod val="8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sz="2400" i="1" dirty="0">
                  <a:solidFill>
                    <a:srgbClr val="92D050"/>
                  </a:solidFill>
                  <a:effectLst>
                    <a:glow rad="101600">
                      <a:schemeClr val="tx1">
                        <a:lumMod val="8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2" name="Rectá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603" y="5120422"/>
                <a:ext cx="1743811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316" b="-2763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70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  <p:bldP spid="3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Incertidumbre relativa</a:t>
            </a:r>
            <a:endParaRPr lang="es-MX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329003" y="1720312"/>
            <a:ext cx="11170739" cy="885220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4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Cuantifica la calidad de la medición.</a:t>
            </a:r>
          </a:p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4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Por si sola No es suficiente para describir la incertidumbre absoluta de la medición.</a:t>
            </a:r>
          </a:p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endParaRPr lang="es-MX" sz="2400" b="1" dirty="0">
              <a:blipFill>
                <a:blip r:embed="rId2"/>
                <a:tile tx="0" ty="0" sx="100000" sy="100000" flip="none" algn="tl"/>
              </a:blipFill>
              <a:effectLst>
                <a:glow rad="63500">
                  <a:schemeClr val="tx1">
                    <a:lumMod val="75000"/>
                    <a:alpha val="40000"/>
                  </a:schemeClr>
                </a:glow>
              </a:effectLst>
              <a:latin typeface="Bradley Hand ITC" panose="03070402050302030203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/>
              <p:cNvSpPr/>
              <p:nvPr/>
            </p:nvSpPr>
            <p:spPr>
              <a:xfrm>
                <a:off x="720000" y="2628526"/>
                <a:ext cx="4511244" cy="6423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2400" b="0" i="1" smtClean="0">
                        <a:solidFill>
                          <a:srgbClr val="FFFF00"/>
                        </a:solidFill>
                        <a:effectLst>
                          <a:glow rad="127000">
                            <a:srgbClr val="F8E6A2">
                              <a:alpha val="40000"/>
                            </a:srgbClr>
                          </a:glow>
                          <a:outerShdw blurRad="38100" dist="127000" dir="1800000" algn="ctr">
                            <a:schemeClr val="bg1">
                              <a:lumMod val="50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𝐼𝑛𝑐𝑒𝑟𝑡𝑖𝑑𝑢𝑚𝑏𝑟𝑒</m:t>
                    </m:r>
                    <m:r>
                      <a:rPr lang="es-MX" sz="2400" b="0" i="1" smtClean="0">
                        <a:solidFill>
                          <a:srgbClr val="FFFF00"/>
                        </a:solidFill>
                        <a:effectLst>
                          <a:glow rad="127000">
                            <a:srgbClr val="F8E6A2">
                              <a:alpha val="40000"/>
                            </a:srgbClr>
                          </a:glow>
                          <a:outerShdw blurRad="38100" dist="127000" dir="1800000" algn="ctr">
                            <a:schemeClr val="bg1">
                              <a:lumMod val="50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ES" sz="2400" i="1">
                        <a:ln>
                          <a:noFill/>
                        </a:ln>
                        <a:solidFill>
                          <a:srgbClr val="FFFF00"/>
                        </a:solidFill>
                        <a:effectLst>
                          <a:glow rad="127000">
                            <a:srgbClr val="F8E6A2">
                              <a:alpha val="40000"/>
                            </a:srgbClr>
                          </a:glow>
                          <a:outerShdw blurRad="38100" dist="127000" dir="1800000" algn="ctr">
                            <a:schemeClr val="bg1">
                              <a:lumMod val="50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𝑟𝑒𝑙𝑎𝑡𝑖𝑣</m:t>
                    </m:r>
                    <m:r>
                      <m:rPr>
                        <m:sty m:val="p"/>
                      </m:rPr>
                      <a:rPr lang="es-MX" sz="2400" b="0" i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>
                          <a:glow rad="127000">
                            <a:srgbClr val="F8E6A2">
                              <a:alpha val="40000"/>
                            </a:srgbClr>
                          </a:glow>
                          <a:outerShdw blurRad="38100" dist="127000" dir="1800000" algn="ctr">
                            <a:schemeClr val="bg1">
                              <a:lumMod val="50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s-ES" sz="2400" i="0">
                        <a:ln>
                          <a:noFill/>
                        </a:ln>
                        <a:solidFill>
                          <a:srgbClr val="FFFF00"/>
                        </a:solidFill>
                        <a:effectLst>
                          <a:glow rad="127000">
                            <a:srgbClr val="F8E6A2">
                              <a:alpha val="40000"/>
                            </a:srgbClr>
                          </a:glow>
                          <a:outerShdw blurRad="38100" dist="127000" dir="1800000" algn="ctr">
                            <a:schemeClr val="bg1">
                              <a:lumMod val="50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s-MX" sz="2400" i="1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>
                              <a:glow rad="127000">
                                <a:srgbClr val="F8E6A2">
                                  <a:alpha val="40000"/>
                                </a:srgbClr>
                              </a:glow>
                              <a:outerShdw blurRad="38100" dist="127000" dir="1800000" algn="ctr">
                                <a:schemeClr val="bg1">
                                  <a:lumMod val="50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MX" sz="2400" i="1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>
                                  <a:glow rad="127000">
                                    <a:srgbClr val="F8E6A2">
                                      <a:alpha val="40000"/>
                                    </a:srgbClr>
                                  </a:glow>
                                  <a:outerShdw blurRad="38100" dist="127000" dir="1800000" algn="ctr">
                                    <a:schemeClr val="bg1">
                                      <a:lumMod val="50000"/>
                                      <a:alpha val="75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MX" sz="2400" i="1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>
                                  <a:glow rad="127000">
                                    <a:srgbClr val="F8E6A2">
                                      <a:alpha val="40000"/>
                                    </a:srgbClr>
                                  </a:glow>
                                  <a:outerShdw blurRad="38100" dist="127000" dir="1800000" algn="ctr">
                                    <a:schemeClr val="bg1">
                                      <a:lumMod val="50000"/>
                                      <a:alpha val="75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r>
                              <a:rPr lang="es-ES" sz="2400" i="1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>
                                  <a:glow rad="127000">
                                    <a:srgbClr val="F8E6A2">
                                      <a:alpha val="40000"/>
                                    </a:srgbClr>
                                  </a:glow>
                                  <a:outerShdw blurRad="38100" dist="127000" dir="1800000" algn="ctr">
                                    <a:schemeClr val="bg1">
                                      <a:lumMod val="50000"/>
                                      <a:alpha val="75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s-MX" sz="2400" b="0" i="1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>
                                  <a:glow rad="127000">
                                    <a:srgbClr val="F8E6A2">
                                      <a:alpha val="40000"/>
                                    </a:srgbClr>
                                  </a:glow>
                                  <a:outerShdw blurRad="38100" dist="127000" dir="1800000" algn="ctr">
                                    <a:schemeClr val="bg1">
                                      <a:lumMod val="50000"/>
                                      <a:alpha val="75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r>
                  <a:rPr lang="es-ES" i="1" dirty="0">
                    <a:ln>
                      <a:noFill/>
                    </a:ln>
                    <a:solidFill>
                      <a:srgbClr val="FFFF00"/>
                    </a:solidFill>
                    <a:effectLst>
                      <a:glow rad="127000">
                        <a:srgbClr val="F8E6A2">
                          <a:alpha val="40000"/>
                        </a:srgbClr>
                      </a:glow>
                      <a:outerShdw blurRad="38100" dist="88900" dir="1800000" algn="ctr">
                        <a:schemeClr val="bg1">
                          <a:lumMod val="50000"/>
                          <a:alpha val="75000"/>
                        </a:scheme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s-MX" dirty="0">
                  <a:solidFill>
                    <a:srgbClr val="FFFF00"/>
                  </a:solidFill>
                  <a:effectLst>
                    <a:glow rad="127000">
                      <a:srgbClr val="F8E6A2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8" name="Rectá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2628526"/>
                <a:ext cx="4511244" cy="642355"/>
              </a:xfrm>
              <a:prstGeom prst="rect">
                <a:avLst/>
              </a:prstGeom>
              <a:blipFill rotWithShape="0">
                <a:blip r:embed="rId3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 descr="http://dibujosbonitos.com/dibujos/casa-pequen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09" y="3538038"/>
            <a:ext cx="1117093" cy="111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ángulo 20"/>
              <p:cNvSpPr/>
              <p:nvPr/>
            </p:nvSpPr>
            <p:spPr>
              <a:xfrm>
                <a:off x="1050885" y="4667645"/>
                <a:ext cx="1043042" cy="369332"/>
              </a:xfrm>
              <a:prstGeom prst="rect">
                <a:avLst/>
              </a:prstGeom>
              <a:effectLst>
                <a:outerShdw blurRad="50800" dist="114300" dir="2700000" algn="tl" rotWithShape="0">
                  <a:prstClr val="black">
                    <a:alpha val="44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b="1" i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𝟓</m:t>
                    </m:r>
                    <m:r>
                      <a:rPr lang="es-ES" b="1" i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es-MX" b="1" i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s-MX" b="1" i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MX" b="0" i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s-ES" b="1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s-MX" b="1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1" name="Rectá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85" y="4667645"/>
                <a:ext cx="104304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>
                <a:outerShdw blurRad="50800" dist="114300" dir="2700000" algn="tl" rotWithShape="0">
                  <a:prstClr val="black">
                    <a:alpha val="44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recto de flecha 21"/>
          <p:cNvCxnSpPr/>
          <p:nvPr/>
        </p:nvCxnSpPr>
        <p:spPr>
          <a:xfrm>
            <a:off x="1168021" y="4389545"/>
            <a:ext cx="648072" cy="300633"/>
          </a:xfrm>
          <a:prstGeom prst="straightConnector1">
            <a:avLst/>
          </a:prstGeom>
          <a:ln>
            <a:solidFill>
              <a:schemeClr val="tx1">
                <a:alpha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22"/>
              <p:cNvSpPr/>
              <p:nvPr/>
            </p:nvSpPr>
            <p:spPr>
              <a:xfrm>
                <a:off x="340985" y="5046109"/>
                <a:ext cx="266995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88900" dir="1800000" algn="ctr">
                              <a:schemeClr val="bg1">
                                <a:lumMod val="50000"/>
                                <a:alpha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𝐼𝑛𝑐𝑒𝑟𝑡</m:t>
                      </m:r>
                      <m:r>
                        <a:rPr lang="es-MX" sz="2000" b="0" i="1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88900" dir="1800000" algn="ctr">
                              <a:schemeClr val="bg1">
                                <a:lumMod val="50000"/>
                                <a:alpha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s-ES" sz="2000" i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88900" dir="1800000" algn="ctr">
                              <a:schemeClr val="bg1">
                                <a:lumMod val="50000"/>
                                <a:alpha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𝑟𝑒𝑙𝑎𝑡𝑖𝑣</m:t>
                      </m:r>
                      <m:r>
                        <a:rPr lang="es-MX" sz="2000" b="0" i="1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88900" dir="1800000" algn="ctr">
                              <a:schemeClr val="bg1">
                                <a:lumMod val="50000"/>
                                <a:alpha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s-ES" sz="2000" i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88900" dir="1800000" algn="ctr">
                              <a:schemeClr val="bg1">
                                <a:lumMod val="50000"/>
                                <a:alpha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MX" sz="2000" b="0" i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88900" dir="1800000" algn="ctr">
                              <a:schemeClr val="bg1">
                                <a:lumMod val="50000"/>
                                <a:alpha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0.2</m:t>
                      </m:r>
                    </m:oMath>
                  </m:oMathPara>
                </a14:m>
                <a:endParaRPr lang="es-MX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3" name="Rectá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85" y="5046109"/>
                <a:ext cx="2669955" cy="400110"/>
              </a:xfrm>
              <a:prstGeom prst="rect">
                <a:avLst/>
              </a:prstGeom>
              <a:blipFill rotWithShape="0">
                <a:blip r:embed="rId6"/>
                <a:stretch>
                  <a:fillRect r="-228" b="-307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ángulo 23"/>
              <p:cNvSpPr/>
              <p:nvPr/>
            </p:nvSpPr>
            <p:spPr>
              <a:xfrm>
                <a:off x="5412670" y="2628526"/>
                <a:ext cx="5769913" cy="642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2400" b="0" i="1" smtClean="0">
                        <a:solidFill>
                          <a:srgbClr val="FFFF00"/>
                        </a:solidFill>
                        <a:effectLst>
                          <a:glow rad="127000">
                            <a:srgbClr val="F8E6A2">
                              <a:alpha val="40000"/>
                            </a:srgbClr>
                          </a:glow>
                          <a:outerShdw blurRad="38100" dist="88900" dir="1800000" algn="ctr">
                            <a:schemeClr val="bg1">
                              <a:lumMod val="50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𝐼𝑛𝑐𝑒𝑟𝑡𝑖𝑑𝑢𝑚𝑏𝑟𝑒</m:t>
                    </m:r>
                    <m:r>
                      <a:rPr lang="es-MX" sz="2400" b="0" i="1" smtClean="0">
                        <a:solidFill>
                          <a:srgbClr val="FFFF00"/>
                        </a:solidFill>
                        <a:effectLst>
                          <a:glow rad="127000">
                            <a:srgbClr val="F8E6A2">
                              <a:alpha val="40000"/>
                            </a:srgbClr>
                          </a:glow>
                          <a:outerShdw blurRad="38100" dist="88900" dir="1800000" algn="ctr">
                            <a:schemeClr val="bg1">
                              <a:lumMod val="50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ES" sz="2400" i="1">
                        <a:ln>
                          <a:noFill/>
                        </a:ln>
                        <a:solidFill>
                          <a:srgbClr val="FFFF00"/>
                        </a:solidFill>
                        <a:effectLst>
                          <a:glow rad="127000">
                            <a:srgbClr val="F8E6A2">
                              <a:alpha val="40000"/>
                            </a:srgbClr>
                          </a:glow>
                          <a:outerShdw blurRad="38100" dist="88900" dir="1800000" algn="ctr">
                            <a:schemeClr val="bg1">
                              <a:lumMod val="50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𝑝𝑜𝑟𝑐𝑒𝑛𝑡𝑢𝑎𝑙</m:t>
                    </m:r>
                    <m:r>
                      <a:rPr lang="es-ES" sz="2400" i="0">
                        <a:ln>
                          <a:noFill/>
                        </a:ln>
                        <a:solidFill>
                          <a:srgbClr val="FFFF00"/>
                        </a:solidFill>
                        <a:effectLst>
                          <a:glow rad="127000">
                            <a:srgbClr val="F8E6A2">
                              <a:alpha val="40000"/>
                            </a:srgbClr>
                          </a:glow>
                          <a:outerShdw blurRad="38100" dist="88900" dir="1800000" algn="ctr">
                            <a:schemeClr val="bg1">
                              <a:lumMod val="50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s-MX" sz="2400" i="1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>
                              <a:glow rad="127000">
                                <a:srgbClr val="F8E6A2">
                                  <a:alpha val="40000"/>
                                </a:srgbClr>
                              </a:glow>
                              <a:outerShdw blurRad="38100" dist="88900" dir="1800000" algn="ctr">
                                <a:schemeClr val="bg1">
                                  <a:lumMod val="50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MX" sz="2400" i="1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>
                                  <a:glow rad="127000">
                                    <a:srgbClr val="F8E6A2">
                                      <a:alpha val="40000"/>
                                    </a:srgbClr>
                                  </a:glow>
                                  <a:outerShdw blurRad="38100" dist="88900" dir="1800000" algn="ctr">
                                    <a:schemeClr val="bg1">
                                      <a:lumMod val="50000"/>
                                      <a:alpha val="75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MX" sz="2400" i="1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>
                                  <a:glow rad="127000">
                                    <a:srgbClr val="F8E6A2">
                                      <a:alpha val="40000"/>
                                    </a:srgbClr>
                                  </a:glow>
                                  <a:outerShdw blurRad="38100" dist="88900" dir="1800000" algn="ctr">
                                    <a:schemeClr val="bg1">
                                      <a:lumMod val="50000"/>
                                      <a:alpha val="75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r>
                              <a:rPr lang="es-ES" sz="2400" i="1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>
                                  <a:glow rad="127000">
                                    <a:srgbClr val="F8E6A2">
                                      <a:alpha val="40000"/>
                                    </a:srgbClr>
                                  </a:glow>
                                  <a:outerShdw blurRad="38100" dist="88900" dir="1800000" algn="ctr">
                                    <a:schemeClr val="bg1">
                                      <a:lumMod val="50000"/>
                                      <a:alpha val="75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s-MX" sz="2400" b="0" i="1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>
                                  <a:glow rad="127000">
                                    <a:srgbClr val="F8E6A2">
                                      <a:alpha val="40000"/>
                                    </a:srgbClr>
                                  </a:glow>
                                  <a:outerShdw blurRad="38100" dist="88900" dir="1800000" algn="ctr">
                                    <a:schemeClr val="bg1">
                                      <a:lumMod val="50000"/>
                                      <a:alpha val="75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s-ES" sz="2400" i="0">
                        <a:ln>
                          <a:noFill/>
                        </a:ln>
                        <a:solidFill>
                          <a:srgbClr val="FFFF00"/>
                        </a:solidFill>
                        <a:effectLst>
                          <a:glow rad="127000">
                            <a:srgbClr val="F8E6A2">
                              <a:alpha val="40000"/>
                            </a:srgbClr>
                          </a:glow>
                          <a:outerShdw blurRad="38100" dist="88900" dir="1800000" algn="ctr">
                            <a:schemeClr val="bg1">
                              <a:lumMod val="50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∙100%</m:t>
                    </m:r>
                  </m:oMath>
                </a14:m>
                <a:r>
                  <a:rPr lang="es-ES" sz="2400" dirty="0">
                    <a:solidFill>
                      <a:srgbClr val="FFFF00"/>
                    </a:solidFill>
                    <a:effectLst>
                      <a:glow rad="127000">
                        <a:srgbClr val="F8E6A2">
                          <a:alpha val="40000"/>
                        </a:srgbClr>
                      </a:glo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s-MX" sz="2400" dirty="0">
                  <a:solidFill>
                    <a:srgbClr val="FFFF00"/>
                  </a:solidFill>
                  <a:effectLst>
                    <a:glow rad="127000">
                      <a:srgbClr val="F8E6A2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4" name="Rectá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670" y="2628526"/>
                <a:ext cx="5769913" cy="642355"/>
              </a:xfrm>
              <a:prstGeom prst="rect">
                <a:avLst/>
              </a:prstGeom>
              <a:blipFill rotWithShape="0">
                <a:blip r:embed="rId7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ángulo 24"/>
              <p:cNvSpPr/>
              <p:nvPr/>
            </p:nvSpPr>
            <p:spPr>
              <a:xfrm>
                <a:off x="139208" y="5446219"/>
                <a:ext cx="331302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2000" b="0" i="1" smtClean="0">
                        <a:solidFill>
                          <a:srgbClr val="FFFF00"/>
                        </a:solidFill>
                        <a:effectLst>
                          <a:outerShdw blurRad="38100" dist="88900" dir="1800000" algn="ctr">
                            <a:schemeClr val="bg1">
                              <a:lumMod val="50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𝐼𝑛𝑐𝑒𝑟𝑡</m:t>
                    </m:r>
                    <m:r>
                      <a:rPr lang="es-MX" sz="2000" b="0" i="1" smtClean="0">
                        <a:solidFill>
                          <a:srgbClr val="FFFF00"/>
                        </a:solidFill>
                        <a:effectLst>
                          <a:outerShdw blurRad="38100" dist="88900" dir="1800000" algn="ctr">
                            <a:schemeClr val="bg1">
                              <a:lumMod val="50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s-ES" sz="2000" i="0">
                        <a:ln>
                          <a:noFill/>
                        </a:ln>
                        <a:solidFill>
                          <a:srgbClr val="FFFF00"/>
                        </a:solidFill>
                        <a:effectLst>
                          <a:outerShdw blurRad="38100" dist="88900" dir="1800000" algn="ctr">
                            <a:schemeClr val="bg1">
                              <a:lumMod val="50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ES" sz="2000" i="1">
                        <a:ln>
                          <a:noFill/>
                        </a:ln>
                        <a:solidFill>
                          <a:srgbClr val="FFFF00"/>
                        </a:solidFill>
                        <a:effectLst>
                          <a:outerShdw blurRad="38100" dist="88900" dir="1800000" algn="ctr">
                            <a:schemeClr val="bg1">
                              <a:lumMod val="50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𝑝𝑜𝑟𝑐𝑒𝑛𝑡𝑢𝑎𝑙</m:t>
                    </m:r>
                    <m:r>
                      <a:rPr lang="es-ES" sz="2000" i="0">
                        <a:ln>
                          <a:noFill/>
                        </a:ln>
                        <a:solidFill>
                          <a:srgbClr val="FFFF00"/>
                        </a:solidFill>
                        <a:effectLst>
                          <a:outerShdw blurRad="38100" dist="88900" dir="1800000" algn="ctr">
                            <a:schemeClr val="bg1">
                              <a:lumMod val="50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s-MX" sz="2000" b="0" i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>
                          <a:outerShdw blurRad="38100" dist="88900" dir="1800000" algn="ctr">
                            <a:schemeClr val="bg1">
                              <a:lumMod val="50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20</m:t>
                    </m:r>
                    <m:r>
                      <a:rPr lang="es-ES" sz="2000" i="0">
                        <a:ln>
                          <a:noFill/>
                        </a:ln>
                        <a:solidFill>
                          <a:srgbClr val="FFFF00"/>
                        </a:solidFill>
                        <a:effectLst>
                          <a:outerShdw blurRad="38100" dist="88900" dir="1800000" algn="ctr">
                            <a:schemeClr val="bg1">
                              <a:lumMod val="50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%</m:t>
                    </m:r>
                  </m:oMath>
                </a14:m>
                <a:r>
                  <a:rPr lang="es-ES" sz="200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s-MX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5" name="Rectá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08" y="5446219"/>
                <a:ext cx="3313023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" descr="http://upload.wikimedia.org/wikipedia/commons/4/4c/Earth_moon_size_comparison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r="8889"/>
          <a:stretch/>
        </p:blipFill>
        <p:spPr bwMode="auto">
          <a:xfrm>
            <a:off x="4635898" y="3440005"/>
            <a:ext cx="1652426" cy="12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ector recto de flecha 27"/>
          <p:cNvCxnSpPr/>
          <p:nvPr/>
        </p:nvCxnSpPr>
        <p:spPr>
          <a:xfrm>
            <a:off x="5118307" y="3937715"/>
            <a:ext cx="936000" cy="324000"/>
          </a:xfrm>
          <a:prstGeom prst="straightConnector1">
            <a:avLst/>
          </a:prstGeom>
          <a:ln>
            <a:solidFill>
              <a:srgbClr val="FFFF00">
                <a:alpha val="6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ángulo 28"/>
              <p:cNvSpPr/>
              <p:nvPr/>
            </p:nvSpPr>
            <p:spPr>
              <a:xfrm>
                <a:off x="3935470" y="4682824"/>
                <a:ext cx="3301673" cy="369332"/>
              </a:xfrm>
              <a:prstGeom prst="rect">
                <a:avLst/>
              </a:prstGeom>
              <a:effectLst>
                <a:outerShdw blurRad="50800" dist="114300" dir="2700000" algn="tl" rotWithShape="0">
                  <a:prstClr val="black">
                    <a:alpha val="44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r>
                  <a:rPr lang="es-ES" i="1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Distancia</a:t>
                </a:r>
                <a:r>
                  <a:rPr lang="es-ES" b="1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b="1" i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s-MX" b="1" i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𝟑𝟖𝟒𝟎𝟎𝟎𝟎𝟎𝟎</m:t>
                    </m:r>
                    <m:r>
                      <a:rPr lang="es-ES" b="1" i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es-MX" b="1" i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s-MX" b="1" i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MX" b="0" i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s-ES" b="1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s-MX" b="1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9" name="Rectángu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470" y="4682824"/>
                <a:ext cx="3301673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882" t="-5102"/>
                </a:stretch>
              </a:blipFill>
              <a:effectLst>
                <a:outerShdw blurRad="50800" dist="114300" dir="2700000" algn="tl" rotWithShape="0">
                  <a:prstClr val="black">
                    <a:alpha val="44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ángulo 29"/>
              <p:cNvSpPr/>
              <p:nvPr/>
            </p:nvSpPr>
            <p:spPr>
              <a:xfrm>
                <a:off x="3608122" y="5038091"/>
                <a:ext cx="37654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solidFill>
                            <a:srgbClr val="FFFF00"/>
                          </a:solidFill>
                          <a:effectLst>
                            <a:outerShdw blurRad="38100" dist="88900" dir="1800000" algn="ctr">
                              <a:schemeClr val="bg1">
                                <a:lumMod val="50000"/>
                                <a:alpha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𝐼𝑛𝑐𝑒𝑟𝑡</m:t>
                      </m:r>
                      <m:r>
                        <a:rPr lang="es-MX" sz="2000" b="0" i="1" smtClean="0">
                          <a:solidFill>
                            <a:srgbClr val="FFFF00"/>
                          </a:solidFill>
                          <a:effectLst>
                            <a:outerShdw blurRad="38100" dist="88900" dir="1800000" algn="ctr">
                              <a:schemeClr val="bg1">
                                <a:lumMod val="50000"/>
                                <a:alpha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s-ES" sz="2000" i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88900" dir="1800000" algn="ctr">
                              <a:schemeClr val="bg1">
                                <a:lumMod val="50000"/>
                                <a:alpha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s-ES" sz="2000" i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88900" dir="1800000" algn="ctr">
                              <a:schemeClr val="bg1">
                                <a:lumMod val="50000"/>
                                <a:alpha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𝑟𝑒𝑙𝑎𝑡𝑖𝑣</m:t>
                      </m:r>
                      <m:r>
                        <a:rPr lang="es-MX" sz="2000" b="0" i="1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88900" dir="1800000" algn="ctr">
                              <a:schemeClr val="bg1">
                                <a:lumMod val="50000"/>
                                <a:alpha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s-ES" sz="2000" i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88900" dir="1800000" algn="ctr">
                              <a:schemeClr val="bg1">
                                <a:lumMod val="50000"/>
                                <a:alpha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MX" sz="2000" b="0" i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88900" dir="1800000" algn="ctr">
                              <a:schemeClr val="bg1">
                                <a:lumMod val="50000"/>
                                <a:alpha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2.</m:t>
                      </m:r>
                      <m:r>
                        <a:rPr lang="es-MX" sz="2000" b="0" i="1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88900" dir="1800000" algn="ctr">
                              <a:schemeClr val="bg1">
                                <a:lumMod val="50000"/>
                                <a:alpha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6</m:t>
                      </m:r>
                      <m:r>
                        <a:rPr lang="es-ES" sz="2000" i="1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88900" dir="1800000" algn="ctr">
                              <a:schemeClr val="bg1">
                                <a:lumMod val="50000"/>
                                <a:alpha val="75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ES" sz="2000" i="1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>
                                <a:outerShdw blurRad="38100" dist="88900" dir="1800000" algn="ctr">
                                  <a:schemeClr val="bg1">
                                    <a:lumMod val="50000"/>
                                    <a:alpha val="75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MX" sz="2000" b="0" i="1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>
                                <a:outerShdw blurRad="38100" dist="88900" dir="1800000" algn="ctr">
                                  <a:schemeClr val="bg1">
                                    <a:lumMod val="50000"/>
                                    <a:alpha val="75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MX" sz="2000" b="0" i="1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>
                                <a:outerShdw blurRad="38100" dist="88900" dir="1800000" algn="ctr">
                                  <a:schemeClr val="bg1">
                                    <a:lumMod val="50000"/>
                                    <a:alpha val="75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−9</m:t>
                          </m:r>
                        </m:sup>
                      </m:sSup>
                    </m:oMath>
                  </m:oMathPara>
                </a14:m>
                <a:endParaRPr lang="es-MX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0" name="Rectángul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122" y="5038091"/>
                <a:ext cx="3765489" cy="400110"/>
              </a:xfrm>
              <a:prstGeom prst="rect">
                <a:avLst/>
              </a:prstGeom>
              <a:blipFill rotWithShape="0"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ángulo 30"/>
              <p:cNvSpPr/>
              <p:nvPr/>
            </p:nvSpPr>
            <p:spPr>
              <a:xfrm>
                <a:off x="3452231" y="5466956"/>
                <a:ext cx="407727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2000" b="0" i="1" smtClean="0">
                        <a:solidFill>
                          <a:srgbClr val="FFFF00"/>
                        </a:solidFill>
                        <a:effectLst>
                          <a:outerShdw blurRad="38100" dist="88900" dir="1800000" algn="ctr">
                            <a:schemeClr val="bg1">
                              <a:lumMod val="50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𝐼𝑛𝑐𝑒𝑟𝑡</m:t>
                    </m:r>
                    <m:r>
                      <a:rPr lang="es-MX" sz="2000" b="0" i="1" smtClean="0">
                        <a:solidFill>
                          <a:srgbClr val="FFFF00"/>
                        </a:solidFill>
                        <a:effectLst>
                          <a:outerShdw blurRad="38100" dist="88900" dir="1800000" algn="ctr">
                            <a:schemeClr val="bg1">
                              <a:lumMod val="50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 </m:t>
                    </m:r>
                    <m:r>
                      <a:rPr lang="es-ES" sz="2000" i="1">
                        <a:ln>
                          <a:noFill/>
                        </a:ln>
                        <a:solidFill>
                          <a:srgbClr val="FFFF00"/>
                        </a:solidFill>
                        <a:effectLst>
                          <a:outerShdw blurRad="38100" dist="88900" dir="1800000" algn="ctr">
                            <a:schemeClr val="bg1">
                              <a:lumMod val="50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𝑝𝑜𝑟𝑐𝑒𝑛𝑡𝑢𝑎𝑙</m:t>
                    </m:r>
                    <m:r>
                      <a:rPr lang="es-ES" sz="2000" i="0">
                        <a:ln>
                          <a:noFill/>
                        </a:ln>
                        <a:solidFill>
                          <a:srgbClr val="FFFF00"/>
                        </a:solidFill>
                        <a:effectLst>
                          <a:outerShdw blurRad="38100" dist="88900" dir="1800000" algn="ctr">
                            <a:schemeClr val="bg1">
                              <a:lumMod val="50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s-MX" sz="2000" b="0" i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>
                          <a:outerShdw blurRad="38100" dist="88900" dir="1800000" algn="ctr">
                            <a:schemeClr val="bg1">
                              <a:lumMod val="50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2.6</m:t>
                    </m:r>
                    <m:r>
                      <a:rPr lang="es-MX" sz="2000" b="0" i="1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>
                          <a:outerShdw blurRad="38100" dist="88900" dir="1800000" algn="ctr">
                            <a:schemeClr val="bg1">
                              <a:lumMod val="50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s-MX" sz="2000" b="0" i="1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>
                              <a:outerShdw blurRad="38100" dist="88900" dir="1800000" algn="ctr">
                                <a:schemeClr val="bg1">
                                  <a:lumMod val="50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MX" sz="2000" b="0" i="1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>
                              <a:outerShdw blurRad="38100" dist="88900" dir="1800000" algn="ctr">
                                <a:schemeClr val="bg1">
                                  <a:lumMod val="50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s-MX" sz="2000" b="0" i="1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>
                              <a:outerShdw blurRad="38100" dist="88900" dir="1800000" algn="ctr">
                                <a:schemeClr val="bg1">
                                  <a:lumMod val="50000"/>
                                  <a:alpha val="75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−7</m:t>
                        </m:r>
                      </m:sup>
                    </m:sSup>
                    <m:r>
                      <a:rPr lang="es-ES" sz="2000" i="0">
                        <a:ln>
                          <a:noFill/>
                        </a:ln>
                        <a:solidFill>
                          <a:srgbClr val="FFFF00"/>
                        </a:solidFill>
                        <a:effectLst>
                          <a:outerShdw blurRad="38100" dist="88900" dir="1800000" algn="ctr">
                            <a:schemeClr val="bg1">
                              <a:lumMod val="50000"/>
                              <a:alpha val="75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%</m:t>
                    </m:r>
                  </m:oMath>
                </a14:m>
                <a:r>
                  <a:rPr lang="es-ES" sz="200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s-MX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1" name="Rectángulo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231" y="5466956"/>
                <a:ext cx="4077270" cy="400110"/>
              </a:xfrm>
              <a:prstGeom prst="rect">
                <a:avLst/>
              </a:prstGeom>
              <a:blipFill rotWithShape="0">
                <a:blip r:embed="rId12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2">
            <a:extLst>
              <a:ext uri="{FF2B5EF4-FFF2-40B4-BE49-F238E27FC236}">
                <a16:creationId xmlns="" xmlns:a16="http://schemas.microsoft.com/office/drawing/2014/main" id="{623378B0-16C7-468E-A4F3-0F1FBEFA3D43}"/>
              </a:ext>
            </a:extLst>
          </p:cNvPr>
          <p:cNvSpPr txBox="1">
            <a:spLocks/>
          </p:cNvSpPr>
          <p:nvPr/>
        </p:nvSpPr>
        <p:spPr bwMode="auto">
          <a:xfrm>
            <a:off x="477705" y="5885342"/>
            <a:ext cx="2533235" cy="63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/>
            <a:r>
              <a:rPr lang="es-ES" sz="2800" b="1" kern="0" dirty="0">
                <a:blipFill>
                  <a:blip r:embed="rId13"/>
                  <a:tile tx="0" ty="0" sx="100000" sy="100000" flip="none" algn="tl"/>
                </a:blipFill>
                <a:effectLst>
                  <a:glow rad="127000">
                    <a:schemeClr val="accent2">
                      <a:lumMod val="20000"/>
                      <a:lumOff val="8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cs typeface="Arial" panose="020B0604020202020204" pitchFamily="34" charset="0"/>
              </a:rPr>
              <a:t>Mala Medición</a:t>
            </a:r>
          </a:p>
        </p:txBody>
      </p:sp>
      <p:sp>
        <p:nvSpPr>
          <p:cNvPr id="34" name="Rectangle 2">
            <a:extLst>
              <a:ext uri="{FF2B5EF4-FFF2-40B4-BE49-F238E27FC236}">
                <a16:creationId xmlns="" xmlns:a16="http://schemas.microsoft.com/office/drawing/2014/main" id="{F24447F7-9E6E-4DA0-BEAF-79954DEF6642}"/>
              </a:ext>
            </a:extLst>
          </p:cNvPr>
          <p:cNvSpPr txBox="1">
            <a:spLocks/>
          </p:cNvSpPr>
          <p:nvPr/>
        </p:nvSpPr>
        <p:spPr bwMode="auto">
          <a:xfrm>
            <a:off x="3550612" y="5858126"/>
            <a:ext cx="3822999" cy="65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/>
            <a:r>
              <a:rPr lang="es-ES" sz="2800" b="1" kern="0" dirty="0">
                <a:blipFill>
                  <a:blip r:embed="rId14"/>
                  <a:tile tx="0" ty="0" sx="100000" sy="100000" flip="none" algn="tl"/>
                </a:blipFill>
                <a:effectLst>
                  <a:glow rad="127000">
                    <a:srgbClr val="92D050">
                      <a:alpha val="40000"/>
                    </a:srgbClr>
                  </a:glow>
                </a:effectLst>
                <a:latin typeface="Bradley Hand ITC" panose="03070402050302030203" pitchFamily="66" charset="0"/>
                <a:cs typeface="Arial" panose="020B0604020202020204" pitchFamily="34" charset="0"/>
              </a:rPr>
              <a:t>Excelente Medición</a:t>
            </a:r>
          </a:p>
        </p:txBody>
      </p:sp>
      <p:cxnSp>
        <p:nvCxnSpPr>
          <p:cNvPr id="26" name="Conector recto 25"/>
          <p:cNvCxnSpPr/>
          <p:nvPr/>
        </p:nvCxnSpPr>
        <p:spPr>
          <a:xfrm rot="5400000" flipV="1">
            <a:off x="5936959" y="5034881"/>
            <a:ext cx="3528000" cy="0"/>
          </a:xfrm>
          <a:prstGeom prst="line">
            <a:avLst/>
          </a:prstGeom>
          <a:ln w="82550" cmpd="dbl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6000">
                  <a:srgbClr val="FFC000"/>
                </a:gs>
                <a:gs pos="62000">
                  <a:srgbClr val="FFC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/>
              <p:cNvSpPr/>
              <p:nvPr/>
            </p:nvSpPr>
            <p:spPr>
              <a:xfrm>
                <a:off x="8524022" y="3613068"/>
                <a:ext cx="31303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solidFill>
                            <a:schemeClr val="tx1"/>
                          </a:solidFill>
                          <a:effectLst>
                            <a:glow rad="101600">
                              <a:schemeClr val="tx1">
                                <a:lumMod val="8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MX" sz="2400" b="0" i="1" smtClean="0">
                          <a:solidFill>
                            <a:schemeClr val="tx1"/>
                          </a:solidFill>
                          <a:effectLst>
                            <a:glow rad="101600">
                              <a:schemeClr val="tx1">
                                <a:lumMod val="8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=9.98±0.14 </m:t>
                      </m:r>
                      <m:r>
                        <a:rPr lang="es-MX" sz="2400" b="0" i="1" smtClean="0">
                          <a:solidFill>
                            <a:schemeClr val="tx1"/>
                          </a:solidFill>
                          <a:effectLst>
                            <a:glow rad="101600">
                              <a:schemeClr val="tx1">
                                <a:lumMod val="8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s-MX" sz="2400" b="0" i="1" smtClean="0">
                          <a:solidFill>
                            <a:schemeClr val="tx1"/>
                          </a:solidFill>
                          <a:effectLst>
                            <a:glow rad="101600">
                              <a:schemeClr val="tx1">
                                <a:lumMod val="8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s-MX" sz="2400" i="1" smtClean="0">
                              <a:solidFill>
                                <a:schemeClr val="tx1"/>
                              </a:solidFill>
                              <a:effectLst>
                                <a:glow rad="101600">
                                  <a:schemeClr val="tx1">
                                    <a:lumMod val="8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400" b="0" i="1" smtClean="0">
                              <a:solidFill>
                                <a:schemeClr val="tx1"/>
                              </a:solidFill>
                              <a:effectLst>
                                <a:glow rad="101600">
                                  <a:schemeClr val="tx1">
                                    <a:lumMod val="8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s-MX" sz="2400" b="0" i="1" smtClean="0">
                              <a:solidFill>
                                <a:schemeClr val="tx1"/>
                              </a:solidFill>
                              <a:effectLst>
                                <a:glow rad="101600">
                                  <a:schemeClr val="tx1">
                                    <a:lumMod val="8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sz="2400" i="1" dirty="0">
                  <a:solidFill>
                    <a:schemeClr val="tx1"/>
                  </a:solidFill>
                  <a:effectLst>
                    <a:glow rad="101600">
                      <a:schemeClr val="tx1">
                        <a:lumMod val="8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022" y="3613068"/>
                <a:ext cx="3130344" cy="461665"/>
              </a:xfrm>
              <a:prstGeom prst="rect">
                <a:avLst/>
              </a:prstGeom>
              <a:blipFill rotWithShape="0">
                <a:blip r:embed="rId15"/>
                <a:stretch>
                  <a:fillRect l="-778" t="-1333" b="-2933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19676" y="4388370"/>
            <a:ext cx="2816277" cy="72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5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Cifras significativas</a:t>
            </a:r>
            <a:endParaRPr lang="es-MX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421990" y="1766805"/>
            <a:ext cx="11170739" cy="1403115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4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En cálculos con dispositivos es común obtener </a:t>
            </a:r>
            <a:r>
              <a:rPr lang="es-MX" sz="24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rgbClr val="F8E6A2">
                      <a:alpha val="40000"/>
                    </a:srgbClr>
                  </a:glow>
                </a:effectLst>
                <a:latin typeface="Bradley Hand ITC" panose="03070402050302030203" pitchFamily="66" charset="0"/>
              </a:rPr>
              <a:t>muchos dígitos</a:t>
            </a:r>
            <a:r>
              <a:rPr lang="es-MX" sz="24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, muchos de los cuales </a:t>
            </a:r>
            <a:r>
              <a:rPr lang="es-MX" sz="24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rgbClr val="F8E6A2">
                      <a:alpha val="40000"/>
                    </a:srgbClr>
                  </a:glow>
                </a:effectLst>
                <a:latin typeface="Bradley Hand ITC" panose="03070402050302030203" pitchFamily="66" charset="0"/>
              </a:rPr>
              <a:t>no se pueden comprobar</a:t>
            </a:r>
            <a:r>
              <a:rPr lang="es-MX" sz="24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.</a:t>
            </a:r>
          </a:p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4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Dicha </a:t>
            </a:r>
            <a:r>
              <a:rPr lang="es-MX" sz="24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rgbClr val="F8E6A2">
                      <a:alpha val="40000"/>
                    </a:srgbClr>
                  </a:glow>
                </a:effectLst>
                <a:latin typeface="Bradley Hand ITC" panose="03070402050302030203" pitchFamily="66" charset="0"/>
              </a:rPr>
              <a:t>precisión</a:t>
            </a:r>
            <a:r>
              <a:rPr lang="es-MX" sz="24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 estará </a:t>
            </a:r>
            <a:r>
              <a:rPr lang="es-MX" sz="24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rgbClr val="F8E6A2">
                      <a:alpha val="40000"/>
                    </a:srgbClr>
                  </a:glow>
                </a:effectLst>
                <a:latin typeface="Bradley Hand ITC" panose="03070402050302030203" pitchFamily="66" charset="0"/>
              </a:rPr>
              <a:t>limitada  por la incertidumbre</a:t>
            </a:r>
            <a:r>
              <a:rPr lang="es-MX" sz="24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4489222" y="3169920"/>
                <a:ext cx="362939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i="1" smtClean="0">
                          <a:solidFill>
                            <a:srgbClr val="00B0F0"/>
                          </a:solidFill>
                          <a:effectLst>
                            <a:glow rad="88900">
                              <a:schemeClr val="accent3">
                                <a:lumMod val="20000"/>
                                <a:lumOff val="80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MX" sz="2000" i="0">
                          <a:solidFill>
                            <a:srgbClr val="00B0F0"/>
                          </a:solidFill>
                          <a:effectLst>
                            <a:glow rad="88900">
                              <a:schemeClr val="accent3">
                                <a:lumMod val="20000"/>
                                <a:lumOff val="80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=9.8</m:t>
                      </m:r>
                      <m:r>
                        <a:rPr lang="es-MX" sz="2000" b="0" i="0" smtClean="0">
                          <a:solidFill>
                            <a:srgbClr val="00B0F0"/>
                          </a:solidFill>
                          <a:effectLst>
                            <a:glow rad="88900">
                              <a:schemeClr val="accent3">
                                <a:lumMod val="20000"/>
                                <a:lumOff val="80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s-MX" sz="2000">
                          <a:solidFill>
                            <a:srgbClr val="00B0F0"/>
                          </a:solidFill>
                          <a:effectLst>
                            <a:glow rad="88900">
                              <a:schemeClr val="accent3">
                                <a:lumMod val="20000"/>
                                <a:lumOff val="80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MX" sz="2000" b="0" i="0" smtClean="0">
                          <a:solidFill>
                            <a:srgbClr val="00B0F0"/>
                          </a:solidFill>
                          <a:effectLst>
                            <a:glow rad="88900">
                              <a:schemeClr val="accent3">
                                <a:lumMod val="20000"/>
                                <a:lumOff val="80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42</m:t>
                      </m:r>
                      <m:r>
                        <a:rPr lang="es-MX" sz="2000" i="0">
                          <a:solidFill>
                            <a:srgbClr val="00B0F0"/>
                          </a:solidFill>
                          <a:effectLst>
                            <a:glow rad="88900">
                              <a:schemeClr val="accent3">
                                <a:lumMod val="20000"/>
                                <a:lumOff val="80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±0.05</m:t>
                      </m:r>
                      <m:r>
                        <a:rPr lang="es-MX" sz="2000" b="0" i="0" smtClean="0">
                          <a:solidFill>
                            <a:srgbClr val="00B0F0"/>
                          </a:solidFill>
                          <a:effectLst>
                            <a:glow rad="88900">
                              <a:schemeClr val="accent3">
                                <a:lumMod val="20000"/>
                                <a:lumOff val="80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381</m:t>
                      </m:r>
                      <m:r>
                        <a:rPr lang="es-MX" sz="2000" i="0">
                          <a:solidFill>
                            <a:srgbClr val="00B0F0"/>
                          </a:solidFill>
                          <a:effectLst>
                            <a:glow rad="88900">
                              <a:schemeClr val="accent3">
                                <a:lumMod val="20000"/>
                                <a:lumOff val="80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type m:val="lin"/>
                          <m:ctrlPr>
                            <a:rPr lang="es-MX" sz="2000" i="1">
                              <a:solidFill>
                                <a:srgbClr val="00B0F0"/>
                              </a:solidFill>
                              <a:effectLst>
                                <a:glow rad="88900">
                                  <a:schemeClr val="accent3">
                                    <a:lumMod val="20000"/>
                                    <a:lumOff val="80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000" i="1">
                              <a:solidFill>
                                <a:srgbClr val="00B0F0"/>
                              </a:solidFill>
                              <a:effectLst>
                                <a:glow rad="88900">
                                  <a:schemeClr val="accent3">
                                    <a:lumMod val="20000"/>
                                    <a:lumOff val="80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s-MX" sz="2000" i="1">
                                  <a:solidFill>
                                    <a:srgbClr val="00B0F0"/>
                                  </a:solidFill>
                                  <a:effectLst>
                                    <a:glow rad="88900">
                                      <a:schemeClr val="accent3">
                                        <a:lumMod val="20000"/>
                                        <a:lumOff val="80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000" i="1">
                                  <a:solidFill>
                                    <a:srgbClr val="00B0F0"/>
                                  </a:solidFill>
                                  <a:effectLst>
                                    <a:glow rad="88900">
                                      <a:schemeClr val="accent3">
                                        <a:lumMod val="20000"/>
                                        <a:lumOff val="80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MX" sz="2000" i="0">
                                  <a:solidFill>
                                    <a:srgbClr val="00B0F0"/>
                                  </a:solidFill>
                                  <a:effectLst>
                                    <a:glow rad="88900">
                                      <a:schemeClr val="accent3">
                                        <a:lumMod val="20000"/>
                                        <a:lumOff val="80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sz="2000" b="0" i="1" smtClean="0">
                          <a:solidFill>
                            <a:srgbClr val="00B0F0"/>
                          </a:solidFill>
                          <a:effectLst>
                            <a:glow rad="88900">
                              <a:schemeClr val="accent3">
                                <a:lumMod val="20000"/>
                                <a:lumOff val="80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2000" dirty="0">
                  <a:solidFill>
                    <a:srgbClr val="00B0F0"/>
                  </a:solidFill>
                  <a:effectLst>
                    <a:glow rad="88900">
                      <a:schemeClr val="accent3">
                        <a:lumMod val="20000"/>
                        <a:lumOff val="80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222" y="3169920"/>
                <a:ext cx="3629391" cy="400110"/>
              </a:xfrm>
              <a:prstGeom prst="rect">
                <a:avLst/>
              </a:prstGeom>
              <a:blipFill rotWithShape="0">
                <a:blip r:embed="rId4"/>
                <a:stretch>
                  <a:fillRect t="-125758" r="-10906" b="-18636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="" xmlns:a16="http://schemas.microsoft.com/office/drawing/2014/main" id="{623378B0-16C7-468E-A4F3-0F1FBEFA3D43}"/>
              </a:ext>
            </a:extLst>
          </p:cNvPr>
          <p:cNvSpPr txBox="1">
            <a:spLocks/>
          </p:cNvSpPr>
          <p:nvPr/>
        </p:nvSpPr>
        <p:spPr bwMode="auto">
          <a:xfrm>
            <a:off x="720000" y="3570030"/>
            <a:ext cx="10845383" cy="116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/>
            <a:r>
              <a:rPr lang="es-MX" sz="2800" b="1" kern="0" dirty="0">
                <a:blipFill>
                  <a:blip r:embed="rId5"/>
                  <a:tile tx="0" ty="0" sx="100000" sy="100000" flip="none" algn="tl"/>
                </a:blipFill>
                <a:effectLst>
                  <a:glow rad="190500">
                    <a:schemeClr val="accent5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cs typeface="Arial" panose="020B0604020202020204" pitchFamily="34" charset="0"/>
              </a:rPr>
              <a:t>1. Las cifras significativas son los dígitos que se conocen con precisión. </a:t>
            </a:r>
          </a:p>
          <a:p>
            <a:pPr defTabSz="914400"/>
            <a:r>
              <a:rPr lang="es-MX" sz="2800" b="1" kern="0" dirty="0">
                <a:blipFill>
                  <a:blip r:embed="rId5"/>
                  <a:tile tx="0" ty="0" sx="100000" sy="100000" flip="none" algn="tl"/>
                </a:blipFill>
                <a:effectLst>
                  <a:glow rad="190500">
                    <a:schemeClr val="accent5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cs typeface="Arial" panose="020B0604020202020204" pitchFamily="34" charset="0"/>
              </a:rPr>
              <a:t>2. La incertidumbre generalmente contiene una cifra significativa.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4706428" y="4738255"/>
                <a:ext cx="31949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i="1" smtClean="0">
                          <a:solidFill>
                            <a:srgbClr val="00B0F0"/>
                          </a:solidFill>
                          <a:effectLst>
                            <a:glow rad="127000">
                              <a:schemeClr val="accent3">
                                <a:lumMod val="20000"/>
                                <a:lumOff val="80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MX" sz="2000" i="0">
                          <a:solidFill>
                            <a:srgbClr val="00B0F0"/>
                          </a:solidFill>
                          <a:effectLst>
                            <a:glow rad="127000">
                              <a:schemeClr val="accent3">
                                <a:lumMod val="20000"/>
                                <a:lumOff val="80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=9.8</m:t>
                      </m:r>
                      <m:r>
                        <a:rPr lang="es-MX" sz="2000" b="0" i="0" smtClean="0">
                          <a:solidFill>
                            <a:srgbClr val="00B0F0"/>
                          </a:solidFill>
                          <a:effectLst>
                            <a:glow rad="127000">
                              <a:schemeClr val="accent3">
                                <a:lumMod val="20000"/>
                                <a:lumOff val="80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s-MX" sz="2000">
                          <a:solidFill>
                            <a:srgbClr val="00B0F0"/>
                          </a:solidFill>
                          <a:effectLst>
                            <a:glow rad="127000">
                              <a:schemeClr val="accent3">
                                <a:lumMod val="20000"/>
                                <a:lumOff val="80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MX" sz="2000" b="0" i="0" smtClean="0">
                          <a:solidFill>
                            <a:srgbClr val="00B0F0"/>
                          </a:solidFill>
                          <a:effectLst>
                            <a:glow rad="127000">
                              <a:schemeClr val="accent3">
                                <a:lumMod val="20000"/>
                                <a:lumOff val="80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42</m:t>
                      </m:r>
                      <m:r>
                        <a:rPr lang="es-MX" sz="2000" i="0">
                          <a:solidFill>
                            <a:srgbClr val="00B0F0"/>
                          </a:solidFill>
                          <a:effectLst>
                            <a:glow rad="127000">
                              <a:schemeClr val="accent3">
                                <a:lumMod val="20000"/>
                                <a:lumOff val="80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±0.05 </m:t>
                      </m:r>
                      <m:f>
                        <m:fPr>
                          <m:type m:val="lin"/>
                          <m:ctrlPr>
                            <a:rPr lang="es-MX" sz="2000" i="1">
                              <a:solidFill>
                                <a:srgbClr val="00B0F0"/>
                              </a:solidFill>
                              <a:effectLst>
                                <a:glow rad="127000">
                                  <a:schemeClr val="accent3">
                                    <a:lumMod val="20000"/>
                                    <a:lumOff val="80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000" i="1">
                              <a:solidFill>
                                <a:srgbClr val="00B0F0"/>
                              </a:solidFill>
                              <a:effectLst>
                                <a:glow rad="127000">
                                  <a:schemeClr val="accent3">
                                    <a:lumMod val="20000"/>
                                    <a:lumOff val="80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s-MX" sz="2000" i="1">
                                  <a:solidFill>
                                    <a:srgbClr val="00B0F0"/>
                                  </a:solidFill>
                                  <a:effectLst>
                                    <a:glow rad="127000">
                                      <a:schemeClr val="accent3">
                                        <a:lumMod val="20000"/>
                                        <a:lumOff val="80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000" i="1">
                                  <a:solidFill>
                                    <a:srgbClr val="00B0F0"/>
                                  </a:solidFill>
                                  <a:effectLst>
                                    <a:glow rad="127000">
                                      <a:schemeClr val="accent3">
                                        <a:lumMod val="20000"/>
                                        <a:lumOff val="80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MX" sz="2000" i="0">
                                  <a:solidFill>
                                    <a:srgbClr val="00B0F0"/>
                                  </a:solidFill>
                                  <a:effectLst>
                                    <a:glow rad="127000">
                                      <a:schemeClr val="accent3">
                                        <a:lumMod val="20000"/>
                                        <a:lumOff val="80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sz="2000" b="0" i="1" smtClean="0">
                          <a:solidFill>
                            <a:srgbClr val="00B0F0"/>
                          </a:solidFill>
                          <a:effectLst>
                            <a:glow rad="127000">
                              <a:schemeClr val="accent3">
                                <a:lumMod val="20000"/>
                                <a:lumOff val="80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2000" dirty="0">
                  <a:solidFill>
                    <a:srgbClr val="00B0F0"/>
                  </a:solidFill>
                  <a:effectLst>
                    <a:glow rad="127000">
                      <a:schemeClr val="accent3">
                        <a:lumMod val="20000"/>
                        <a:lumOff val="80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28" y="4738255"/>
                <a:ext cx="3194977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382" t="-128788" r="-13168" b="-19090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4">
            <a:extLst>
              <a:ext uri="{FF2B5EF4-FFF2-40B4-BE49-F238E27FC236}">
                <a16:creationId xmlns="" xmlns:a16="http://schemas.microsoft.com/office/drawing/2014/main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2300358" y="5346944"/>
            <a:ext cx="8007115" cy="559536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61722" defTabSz="685800">
              <a:spcBef>
                <a:spcPts val="450"/>
              </a:spcBef>
              <a:buClr>
                <a:schemeClr val="accent1"/>
              </a:buClr>
              <a:buSzPct val="80000"/>
              <a:defRPr/>
            </a:pPr>
            <a:r>
              <a:rPr lang="es-MX" sz="2400" b="1" dirty="0">
                <a:blipFill>
                  <a:blip r:embed="rId2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Excepción: numerales menores a 25 pueden tener dos cifras. 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5383" y="4154142"/>
            <a:ext cx="374356" cy="374356"/>
          </a:xfrm>
          <a:prstGeom prst="rect">
            <a:avLst/>
          </a:prstGeom>
          <a:effectLst>
            <a:outerShdw blurRad="50800" dist="139700" dir="2700000" algn="tl" rotWithShape="0">
              <a:schemeClr val="tx1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230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Cifras significativas</a:t>
            </a:r>
            <a:endParaRPr lang="es-MX" sz="4400" dirty="0"/>
          </a:p>
        </p:txBody>
      </p:sp>
      <p:sp>
        <p:nvSpPr>
          <p:cNvPr id="7" name="Rectangle 2">
            <a:extLst>
              <a:ext uri="{FF2B5EF4-FFF2-40B4-BE49-F238E27FC236}">
                <a16:creationId xmlns="" xmlns:a16="http://schemas.microsoft.com/office/drawing/2014/main" id="{623378B0-16C7-468E-A4F3-0F1FBEFA3D43}"/>
              </a:ext>
            </a:extLst>
          </p:cNvPr>
          <p:cNvSpPr txBox="1">
            <a:spLocks/>
          </p:cNvSpPr>
          <p:nvPr/>
        </p:nvSpPr>
        <p:spPr bwMode="auto">
          <a:xfrm>
            <a:off x="720000" y="1637228"/>
            <a:ext cx="10845383" cy="116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/>
            <a:r>
              <a:rPr lang="es-MX" sz="2800" b="1" kern="0" dirty="0">
                <a:blipFill>
                  <a:blip r:embed="rId2"/>
                  <a:tile tx="0" ty="0" sx="100000" sy="100000" flip="none" algn="tl"/>
                </a:blipFill>
                <a:effectLst>
                  <a:glow rad="190500">
                    <a:schemeClr val="accent5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cs typeface="Arial" panose="020B0604020202020204" pitchFamily="34" charset="0"/>
              </a:rPr>
              <a:t>3. La última cifra significativa de la medición es del mismo orden de magnitud que la última cifra significativa de la incertidumbre.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4707718" y="2731412"/>
                <a:ext cx="2773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>
                            <a:glow rad="114300">
                              <a:schemeClr val="accent3">
                                <a:lumMod val="20000"/>
                                <a:lumOff val="80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MX" sz="2000" i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>
                            <a:glow rad="114300">
                              <a:schemeClr val="accent3">
                                <a:lumMod val="20000"/>
                                <a:lumOff val="80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=9.8</m:t>
                      </m:r>
                      <m:r>
                        <a:rPr lang="es-MX" sz="2000" b="0" i="0" smtClean="0">
                          <a:solidFill>
                            <a:srgbClr val="FFC000"/>
                          </a:solidFill>
                          <a:effectLst>
                            <a:glow rad="114300">
                              <a:schemeClr val="accent3">
                                <a:lumMod val="20000"/>
                                <a:lumOff val="80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s-MX" sz="2000" i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>
                            <a:glow rad="114300">
                              <a:schemeClr val="accent3">
                                <a:lumMod val="20000"/>
                                <a:lumOff val="80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±0.05 </m:t>
                      </m:r>
                      <m:f>
                        <m:fPr>
                          <m:type m:val="lin"/>
                          <m:ctrlPr>
                            <a:rPr lang="es-MX" sz="2000" i="1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effectLst>
                                <a:glow rad="114300">
                                  <a:schemeClr val="accent3">
                                    <a:lumMod val="20000"/>
                                    <a:lumOff val="80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000" i="1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effectLst>
                                <a:glow rad="114300">
                                  <a:schemeClr val="accent3">
                                    <a:lumMod val="20000"/>
                                    <a:lumOff val="80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s-MX" sz="20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effectLst>
                                    <a:glow rad="114300">
                                      <a:schemeClr val="accent3">
                                        <a:lumMod val="20000"/>
                                        <a:lumOff val="80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0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effectLst>
                                    <a:glow rad="114300">
                                      <a:schemeClr val="accent3">
                                        <a:lumMod val="20000"/>
                                        <a:lumOff val="80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MX" sz="2000" i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effectLst>
                                    <a:glow rad="114300">
                                      <a:schemeClr val="accent3">
                                        <a:lumMod val="20000"/>
                                        <a:lumOff val="80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sz="20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>
                            <a:glow rad="114300">
                              <a:schemeClr val="accent3">
                                <a:lumMod val="20000"/>
                                <a:lumOff val="80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2000" dirty="0">
                  <a:solidFill>
                    <a:schemeClr val="accent3">
                      <a:lumMod val="60000"/>
                      <a:lumOff val="40000"/>
                    </a:schemeClr>
                  </a:solidFill>
                  <a:effectLst>
                    <a:glow rad="114300">
                      <a:schemeClr val="accent3">
                        <a:lumMod val="20000"/>
                        <a:lumOff val="80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718" y="2731412"/>
                <a:ext cx="2773388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220" t="-128788" r="-14945" b="-18939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="" xmlns:a16="http://schemas.microsoft.com/office/drawing/2014/main" id="{623378B0-16C7-468E-A4F3-0F1FBEFA3D43}"/>
              </a:ext>
            </a:extLst>
          </p:cNvPr>
          <p:cNvSpPr txBox="1">
            <a:spLocks/>
          </p:cNvSpPr>
          <p:nvPr/>
        </p:nvSpPr>
        <p:spPr bwMode="auto">
          <a:xfrm>
            <a:off x="671720" y="3110730"/>
            <a:ext cx="10845383" cy="116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/>
            <a:r>
              <a:rPr lang="es-MX" sz="2800" b="1" kern="0" dirty="0">
                <a:blipFill>
                  <a:blip r:embed="rId2"/>
                  <a:tile tx="0" ty="0" sx="100000" sy="100000" flip="none" algn="tl"/>
                </a:blipFill>
                <a:effectLst>
                  <a:glow rad="190500">
                    <a:schemeClr val="accent5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cs typeface="Arial" panose="020B0604020202020204" pitchFamily="34" charset="0"/>
              </a:rPr>
              <a:t>4. Los cálculos con mediciones siempre deben realizarse con todas sus cifras significativas. Solo se redondea el resultado final.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7103" y="2034162"/>
            <a:ext cx="374356" cy="374356"/>
          </a:xfrm>
          <a:prstGeom prst="rect">
            <a:avLst/>
          </a:prstGeom>
          <a:effectLst>
            <a:outerShdw blurRad="50800" dist="139700" dir="2700000" algn="tl" rotWithShape="0">
              <a:schemeClr val="tx1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849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Número óptimo de mediciones</a:t>
            </a:r>
            <a:endParaRPr lang="es-MX" sz="4400" dirty="0"/>
          </a:p>
        </p:txBody>
      </p:sp>
      <p:sp>
        <p:nvSpPr>
          <p:cNvPr id="9" name="Rectangle 4">
            <a:extLst>
              <a:ext uri="{FF2B5EF4-FFF2-40B4-BE49-F238E27FC236}">
                <a16:creationId xmlns="" xmlns:a16="http://schemas.microsoft.com/office/drawing/2014/main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421991" y="1766806"/>
            <a:ext cx="2936352" cy="559536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4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Finta estadística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/>
              <p:cNvSpPr/>
              <p:nvPr/>
            </p:nvSpPr>
            <p:spPr>
              <a:xfrm>
                <a:off x="3636848" y="1555414"/>
                <a:ext cx="1833259" cy="982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800" i="1" smtClean="0">
                              <a:solidFill>
                                <a:srgbClr val="FFFF00"/>
                              </a:solidFill>
                              <a:effectLst>
                                <a:glow rad="889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800" i="1">
                              <a:solidFill>
                                <a:srgbClr val="FFFF00"/>
                              </a:solidFill>
                              <a:effectLst>
                                <a:glow rad="889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MX" sz="2800" i="1">
                              <a:solidFill>
                                <a:srgbClr val="FFFF00"/>
                              </a:solidFill>
                              <a:effectLst>
                                <a:glow rad="889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𝑒𝑠𝑡</m:t>
                          </m:r>
                        </m:sub>
                      </m:sSub>
                      <m:r>
                        <a:rPr lang="es-MX" sz="2800" i="1">
                          <a:solidFill>
                            <a:srgbClr val="FFFF00"/>
                          </a:solidFill>
                          <a:effectLst>
                            <a:glow rad="88900">
                              <a:srgbClr val="F8E6A2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800" i="1">
                              <a:solidFill>
                                <a:srgbClr val="FFFF00"/>
                              </a:solidFill>
                              <a:effectLst>
                                <a:glow rad="889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2800" i="1">
                                  <a:solidFill>
                                    <a:srgbClr val="FFFF00"/>
                                  </a:solidFill>
                                  <a:effectLst>
                                    <a:glow rad="889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solidFill>
                                    <a:srgbClr val="FFFF00"/>
                                  </a:solidFill>
                                  <a:effectLst>
                                    <a:glow rad="889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MX" sz="2800" i="1">
                                  <a:solidFill>
                                    <a:srgbClr val="FFFF00"/>
                                  </a:solidFill>
                                  <a:effectLst>
                                    <a:glow rad="889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MX" sz="2800" i="1">
                                  <a:solidFill>
                                    <a:srgbClr val="FFFF00"/>
                                  </a:solidFill>
                                  <a:effectLst>
                                    <a:glow rad="889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MX" sz="2800" i="1">
                                  <a:solidFill>
                                    <a:srgbClr val="FFFF00"/>
                                  </a:solidFill>
                                  <a:effectLst>
                                    <a:glow rad="889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s-MX" sz="2800" i="1" dirty="0">
                  <a:solidFill>
                    <a:srgbClr val="FFFF00"/>
                  </a:solidFill>
                  <a:effectLst>
                    <a:glow rad="88900">
                      <a:srgbClr val="F8E6A2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5" name="Rectá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848" y="1555414"/>
                <a:ext cx="1833259" cy="982320"/>
              </a:xfrm>
              <a:prstGeom prst="rect">
                <a:avLst/>
              </a:prstGeom>
              <a:blipFill rotWithShape="0">
                <a:blip r:embed="rId4"/>
                <a:stretch>
                  <a:fillRect b="-310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2" b="13923"/>
          <a:stretch/>
        </p:blipFill>
        <p:spPr>
          <a:xfrm>
            <a:off x="5964542" y="1273726"/>
            <a:ext cx="1765864" cy="1545696"/>
          </a:xfrm>
          <a:prstGeom prst="rect">
            <a:avLst/>
          </a:prstGeom>
        </p:spPr>
      </p:pic>
      <p:sp>
        <p:nvSpPr>
          <p:cNvPr id="17" name="Rectangle 4">
            <a:extLst>
              <a:ext uri="{FF2B5EF4-FFF2-40B4-BE49-F238E27FC236}">
                <a16:creationId xmlns="" xmlns:a16="http://schemas.microsoft.com/office/drawing/2014/main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7825858" y="1698213"/>
            <a:ext cx="4366142" cy="1256257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61722" algn="ctr" defTabSz="685800">
              <a:spcBef>
                <a:spcPts val="450"/>
              </a:spcBef>
              <a:buClr>
                <a:schemeClr val="accent1"/>
              </a:buClr>
              <a:buSzPct val="80000"/>
              <a:defRPr/>
            </a:pPr>
            <a:r>
              <a:rPr lang="es-MX" sz="24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¿Qué pasaría si alguien sin tiempo suficiente y material quiere comprobar el resultado?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="" xmlns:a16="http://schemas.microsoft.com/office/drawing/2014/main" id="{67FFFC49-8896-429B-951E-81DD0AF850AD}"/>
              </a:ext>
            </a:extLst>
          </p:cNvPr>
          <p:cNvSpPr txBox="1">
            <a:spLocks/>
          </p:cNvSpPr>
          <p:nvPr/>
        </p:nvSpPr>
        <p:spPr>
          <a:xfrm>
            <a:off x="421991" y="3262424"/>
            <a:ext cx="5542551" cy="559536"/>
          </a:xfrm>
          <a:prstGeom prst="rect">
            <a:avLst/>
          </a:prstGeom>
          <a:effectLst>
            <a:glow rad="127000">
              <a:schemeClr val="tx1">
                <a:lumMod val="75000"/>
              </a:schemeClr>
            </a:glow>
          </a:effectLst>
        </p:spPr>
        <p:txBody>
          <a:bodyPr>
            <a:noAutofit/>
          </a:bodyPr>
          <a:lstStyle/>
          <a:p>
            <a:pPr marL="274320" indent="-212598" defTabSz="685800">
              <a:spcBef>
                <a:spcPts val="45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es-MX" sz="24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¿Cuantas mediciones son suficientes?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 18"/>
              <p:cNvSpPr/>
              <p:nvPr/>
            </p:nvSpPr>
            <p:spPr>
              <a:xfrm>
                <a:off x="6208184" y="3035563"/>
                <a:ext cx="4010521" cy="6887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200" i="1" smtClean="0">
                          <a:solidFill>
                            <a:srgbClr val="FFFF00"/>
                          </a:solidFill>
                          <a:effectLst>
                            <a:glow rad="101600">
                              <a:srgbClr val="F8E6A2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s-MX" sz="3200" i="1" smtClean="0">
                          <a:solidFill>
                            <a:srgbClr val="FFFF00"/>
                          </a:solidFill>
                          <a:effectLst>
                            <a:glow rad="101600">
                              <a:srgbClr val="F8E6A2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MX" sz="3200" i="1" smtClean="0">
                          <a:solidFill>
                            <a:srgbClr val="FFFF00"/>
                          </a:solidFill>
                          <a:effectLst>
                            <a:glow rad="101600">
                              <a:srgbClr val="F8E6A2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MX" sz="3200" i="1">
                              <a:solidFill>
                                <a:srgbClr val="FFFF00"/>
                              </a:solidFill>
                              <a:effectLst>
                                <a:glow rad="1016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MX" sz="3200" i="1">
                                  <a:solidFill>
                                    <a:srgbClr val="FFFF00"/>
                                  </a:solidFill>
                                  <a:effectLst>
                                    <a:glow rad="1016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MX" sz="3200" i="1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3200" i="1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s-MX" sz="3200" i="1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𝑛𝑜𝑚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MX" sz="3200" i="1">
                                  <a:solidFill>
                                    <a:srgbClr val="FFFF00"/>
                                  </a:solidFill>
                                  <a:effectLst>
                                    <a:glow rad="1016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MX" sz="3200" i="1">
                              <a:solidFill>
                                <a:srgbClr val="FFFF00"/>
                              </a:solidFill>
                              <a:effectLst>
                                <a:glow rad="1016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MX" sz="3200" i="1">
                                  <a:solidFill>
                                    <a:srgbClr val="FFFF00"/>
                                  </a:solidFill>
                                  <a:effectLst>
                                    <a:glow rad="1016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MX" sz="3200" i="1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3200" i="1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s-MX" sz="3200" i="1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016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𝑒𝑠𝑡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MX" sz="3200" i="1">
                                  <a:solidFill>
                                    <a:srgbClr val="FFFF00"/>
                                  </a:solidFill>
                                  <a:effectLst>
                                    <a:glow rad="1016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s-MX" sz="3200" i="1" dirty="0">
                  <a:solidFill>
                    <a:srgbClr val="FFFF00"/>
                  </a:solidFill>
                  <a:effectLst>
                    <a:glow rad="101600">
                      <a:srgbClr val="F8E6A2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9" name="Rectá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184" y="3035563"/>
                <a:ext cx="4010521" cy="688715"/>
              </a:xfrm>
              <a:prstGeom prst="rect">
                <a:avLst/>
              </a:prstGeom>
              <a:blipFill rotWithShape="0">
                <a:blip r:embed="rId6"/>
                <a:stretch>
                  <a:fillRect b="-354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2">
            <a:extLst>
              <a:ext uri="{FF2B5EF4-FFF2-40B4-BE49-F238E27FC236}">
                <a16:creationId xmlns="" xmlns:a16="http://schemas.microsoft.com/office/drawing/2014/main" id="{15505B67-0A52-4AA0-A2E3-807C9D384325}"/>
              </a:ext>
            </a:extLst>
          </p:cNvPr>
          <p:cNvSpPr txBox="1">
            <a:spLocks/>
          </p:cNvSpPr>
          <p:nvPr/>
        </p:nvSpPr>
        <p:spPr bwMode="auto">
          <a:xfrm>
            <a:off x="6817793" y="3916250"/>
            <a:ext cx="1070597" cy="344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/>
            <a:r>
              <a:rPr lang="es-ES_tradnl" sz="2000" b="1" kern="0" dirty="0">
                <a:blipFill>
                  <a:blip r:embed="rId7"/>
                  <a:tile tx="0" ty="0" sx="100000" sy="100000" flip="none" algn="tl"/>
                </a:blipFill>
                <a:effectLst>
                  <a:glow rad="63500">
                    <a:schemeClr val="accent3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cs typeface="Arial" panose="020B0604020202020204" pitchFamily="34" charset="0"/>
              </a:rPr>
              <a:t>Tipos B</a:t>
            </a:r>
          </a:p>
        </p:txBody>
      </p:sp>
      <p:cxnSp>
        <p:nvCxnSpPr>
          <p:cNvPr id="21" name="Conector recto de flecha 20"/>
          <p:cNvCxnSpPr/>
          <p:nvPr/>
        </p:nvCxnSpPr>
        <p:spPr>
          <a:xfrm flipH="1" flipV="1">
            <a:off x="9645446" y="3769038"/>
            <a:ext cx="435198" cy="31959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  <a:effectLst>
            <a:glow rad="63500">
              <a:schemeClr val="accent3">
                <a:lumMod val="60000"/>
                <a:lumOff val="4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 flipV="1">
            <a:off x="7801349" y="3728265"/>
            <a:ext cx="279414" cy="31501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  <a:effectLst>
            <a:glow rad="63500">
              <a:schemeClr val="accent3">
                <a:lumMod val="60000"/>
                <a:lumOff val="4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">
            <a:extLst>
              <a:ext uri="{FF2B5EF4-FFF2-40B4-BE49-F238E27FC236}">
                <a16:creationId xmlns="" xmlns:a16="http://schemas.microsoft.com/office/drawing/2014/main" id="{15505B67-0A52-4AA0-A2E3-807C9D384325}"/>
              </a:ext>
            </a:extLst>
          </p:cNvPr>
          <p:cNvSpPr txBox="1">
            <a:spLocks/>
          </p:cNvSpPr>
          <p:nvPr/>
        </p:nvSpPr>
        <p:spPr bwMode="auto">
          <a:xfrm>
            <a:off x="10043317" y="3937372"/>
            <a:ext cx="1020883" cy="39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/>
            <a:r>
              <a:rPr lang="es-ES_tradnl" sz="2000" b="1" kern="0" dirty="0">
                <a:blipFill>
                  <a:blip r:embed="rId7"/>
                  <a:tile tx="0" ty="0" sx="100000" sy="100000" flip="none" algn="tl"/>
                </a:blipFill>
                <a:effectLst>
                  <a:glow rad="63500">
                    <a:schemeClr val="accent3">
                      <a:lumMod val="40000"/>
                      <a:lumOff val="60000"/>
                      <a:alpha val="40000"/>
                    </a:schemeClr>
                  </a:glow>
                </a:effectLst>
                <a:latin typeface="Bradley Hand ITC" panose="03070402050302030203" pitchFamily="66" charset="0"/>
                <a:cs typeface="Arial" panose="020B0604020202020204" pitchFamily="34" charset="0"/>
              </a:rPr>
              <a:t>Tipos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ángulo 23"/>
              <p:cNvSpPr/>
              <p:nvPr/>
            </p:nvSpPr>
            <p:spPr>
              <a:xfrm>
                <a:off x="1411919" y="5402330"/>
                <a:ext cx="20867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800" i="1" smtClean="0">
                              <a:solidFill>
                                <a:srgbClr val="FFFF00"/>
                              </a:solidFill>
                              <a:effectLst>
                                <a:glow rad="1270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800" i="1">
                              <a:solidFill>
                                <a:srgbClr val="FFFF00"/>
                              </a:solidFill>
                              <a:effectLst>
                                <a:glow rad="1270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MX" sz="2800" i="1">
                              <a:solidFill>
                                <a:srgbClr val="FFFF00"/>
                              </a:solidFill>
                              <a:effectLst>
                                <a:glow rad="1270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𝑒𝑠𝑡</m:t>
                          </m:r>
                        </m:sub>
                      </m:sSub>
                      <m:r>
                        <a:rPr lang="es-MX" sz="2800" i="1">
                          <a:solidFill>
                            <a:srgbClr val="FFFF00"/>
                          </a:solidFill>
                          <a:effectLst>
                            <a:glow rad="127000">
                              <a:srgbClr val="F8E6A2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s-MX" sz="2800" i="1">
                              <a:solidFill>
                                <a:srgbClr val="FFFF00"/>
                              </a:solidFill>
                              <a:effectLst>
                                <a:glow rad="1270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800" i="1">
                              <a:solidFill>
                                <a:srgbClr val="FFFF00"/>
                              </a:solidFill>
                              <a:effectLst>
                                <a:glow rad="1270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MX" sz="2800" i="1">
                              <a:solidFill>
                                <a:srgbClr val="FFFF00"/>
                              </a:solidFill>
                              <a:effectLst>
                                <a:glow rad="1270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𝑛𝑜𝑚</m:t>
                          </m:r>
                        </m:sub>
                      </m:sSub>
                    </m:oMath>
                  </m:oMathPara>
                </a14:m>
                <a:endParaRPr lang="es-MX" sz="2800" i="1" dirty="0">
                  <a:solidFill>
                    <a:srgbClr val="FFFF00"/>
                  </a:solidFill>
                  <a:effectLst>
                    <a:glow rad="127000">
                      <a:srgbClr val="F8E6A2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4" name="Rectá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919" y="5402330"/>
                <a:ext cx="208679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4">
                <a:extLst>
                  <a:ext uri="{FF2B5EF4-FFF2-40B4-BE49-F238E27FC236}">
                    <a16:creationId xmlns="" xmlns:a16="http://schemas.microsoft.com/office/drawing/2014/main" id="{67FFFC49-8896-429B-951E-81DD0AF85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989" y="4348750"/>
                <a:ext cx="10351306" cy="559536"/>
              </a:xfrm>
              <a:prstGeom prst="rect">
                <a:avLst/>
              </a:prstGeom>
              <a:effectLst>
                <a:glow rad="127000">
                  <a:schemeClr val="tx1">
                    <a:lumMod val="75000"/>
                  </a:schemeClr>
                </a:glow>
              </a:effectLst>
            </p:spPr>
            <p:txBody>
              <a:bodyPr>
                <a:noAutofit/>
              </a:bodyPr>
              <a:lstStyle/>
              <a:p>
                <a:pPr marL="274320" indent="-212598" defTabSz="685800">
                  <a:spcBef>
                    <a:spcPts val="45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/>
                </a:pPr>
                <a:r>
                  <a:rPr lang="es-MX" sz="2400" b="1" dirty="0">
                    <a:blipFill>
                      <a:blip r:embed="rId3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Solo tiene sentido disminuir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400" b="1" i="1" dirty="0" smtClean="0">
                            <a:blipFill>
                              <a:blip r:embed="rId3"/>
                              <a:tile tx="0" ty="0" sx="100000" sy="100000" flip="none" algn="tl"/>
                            </a:blipFill>
                            <a:effectLst>
                              <a:glow rad="635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b="1" i="1" dirty="0" smtClean="0">
                            <a:blipFill>
                              <a:blip r:embed="rId3"/>
                              <a:tile tx="0" ty="0" sx="100000" sy="100000" flip="none" algn="tl"/>
                            </a:blipFill>
                            <a:effectLst>
                              <a:glow rad="635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MX" sz="2400" b="1" i="1" dirty="0" smtClean="0">
                            <a:blipFill>
                              <a:blip r:embed="rId3"/>
                              <a:tile tx="0" ty="0" sx="100000" sy="100000" flip="none" algn="tl"/>
                            </a:blipFill>
                            <a:effectLst>
                              <a:glow rad="635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𝑒𝑠𝑡</m:t>
                        </m:r>
                      </m:sub>
                    </m:sSub>
                  </m:oMath>
                </a14:m>
                <a:r>
                  <a:rPr lang="es-MX" sz="2400" b="1" dirty="0">
                    <a:blipFill>
                      <a:blip r:embed="rId3"/>
                      <a:tile tx="0" ty="0" sx="100000" sy="100000" flip="none" algn="tl"/>
                    </a:blipFill>
                    <a:effectLst>
                      <a:glow rad="635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 hasta que sea igual o del orden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400" b="1" i="1" dirty="0" smtClean="0">
                            <a:blipFill>
                              <a:blip r:embed="rId3"/>
                              <a:tile tx="0" ty="0" sx="100000" sy="100000" flip="none" algn="tl"/>
                            </a:blipFill>
                            <a:effectLst>
                              <a:glow rad="635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b="1" i="1" dirty="0" smtClean="0">
                            <a:blipFill>
                              <a:blip r:embed="rId3"/>
                              <a:tile tx="0" ty="0" sx="100000" sy="100000" flip="none" algn="tl"/>
                            </a:blipFill>
                            <a:effectLst>
                              <a:glow rad="635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MX" sz="2400" b="1" i="1" dirty="0" smtClean="0">
                            <a:blipFill>
                              <a:blip r:embed="rId3"/>
                              <a:tile tx="0" ty="0" sx="100000" sy="100000" flip="none" algn="tl"/>
                            </a:blipFill>
                            <a:effectLst>
                              <a:glow rad="635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𝑛𝑜𝑚</m:t>
                        </m:r>
                      </m:sub>
                    </m:sSub>
                  </m:oMath>
                </a14:m>
                <a:endParaRPr lang="es-MX" sz="2400" b="1" dirty="0">
                  <a:blipFill>
                    <a:blip r:embed="rId3"/>
                    <a:tile tx="0" ty="0" sx="100000" sy="100000" flip="none" algn="tl"/>
                  </a:blipFill>
                  <a:effectLst>
                    <a:glow rad="63500">
                      <a:schemeClr val="tx1">
                        <a:lumMod val="75000"/>
                        <a:alpha val="40000"/>
                      </a:schemeClr>
                    </a:glow>
                  </a:effectLst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5" name="Rectangle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7FFFC49-8896-429B-951E-81DD0AF85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89" y="4348750"/>
                <a:ext cx="10351306" cy="55953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effectLst>
                <a:glow rad="127000">
                  <a:schemeClr val="tx1">
                    <a:lumMod val="75000"/>
                  </a:schemeClr>
                </a:glo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ángulo 25"/>
              <p:cNvSpPr/>
              <p:nvPr/>
            </p:nvSpPr>
            <p:spPr>
              <a:xfrm>
                <a:off x="5470107" y="5055807"/>
                <a:ext cx="3361626" cy="11565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800" b="1" i="1" smtClean="0">
                              <a:solidFill>
                                <a:srgbClr val="FFFF00"/>
                              </a:solidFill>
                              <a:effectLst>
                                <a:glow rad="1397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800" b="1" i="1">
                              <a:solidFill>
                                <a:srgbClr val="FFFF00"/>
                              </a:solidFill>
                              <a:effectLst>
                                <a:glow rad="1397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s-MX" sz="2800" b="1" i="1">
                              <a:solidFill>
                                <a:srgbClr val="FFFF00"/>
                              </a:solidFill>
                              <a:effectLst>
                                <a:glow rad="1397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𝒐𝒑</m:t>
                          </m:r>
                        </m:sub>
                      </m:sSub>
                      <m:r>
                        <a:rPr lang="es-MX" sz="2800" b="1" i="1">
                          <a:solidFill>
                            <a:srgbClr val="FFFF00"/>
                          </a:solidFill>
                          <a:effectLst>
                            <a:glow rad="139700">
                              <a:srgbClr val="F8E6A2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s-MX" sz="2800" b="1" i="1">
                          <a:solidFill>
                            <a:srgbClr val="FFFF00"/>
                          </a:solidFill>
                          <a:effectLst>
                            <a:glow rad="139700">
                              <a:srgbClr val="F8E6A2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s-MX" sz="2800" b="1" i="1">
                          <a:solidFill>
                            <a:srgbClr val="FFFF00"/>
                          </a:solidFill>
                          <a:effectLst>
                            <a:glow rad="139700">
                              <a:srgbClr val="F8E6A2">
                                <a:alpha val="40000"/>
                              </a:srgbClr>
                            </a:glo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MX" sz="2800" b="1" i="1">
                              <a:solidFill>
                                <a:srgbClr val="FFFF00"/>
                              </a:solidFill>
                              <a:effectLst>
                                <a:glow rad="1397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MX" sz="2800" b="1" i="1">
                                  <a:solidFill>
                                    <a:srgbClr val="FFFF00"/>
                                  </a:solidFill>
                                  <a:effectLst>
                                    <a:glow rad="139700">
                                      <a:srgbClr val="F8E6A2">
                                        <a:alpha val="40000"/>
                                      </a:srgb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MX" sz="2800" b="1" i="1">
                                      <a:solidFill>
                                        <a:srgbClr val="FFFF00"/>
                                      </a:solidFill>
                                      <a:effectLst>
                                        <a:glow rad="139700">
                                          <a:srgbClr val="F8E6A2">
                                            <a:alpha val="40000"/>
                                          </a:srgb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MX" sz="2800" b="1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397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800" b="1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397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s-MX" sz="2800" b="1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397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s-MX" sz="2800" b="1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397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800" b="1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397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𝝈</m:t>
                                      </m:r>
                                    </m:e>
                                    <m:sub>
                                      <m:r>
                                        <a:rPr lang="es-MX" sz="2800" b="1" i="1">
                                          <a:solidFill>
                                            <a:srgbClr val="FFFF00"/>
                                          </a:solidFill>
                                          <a:effectLst>
                                            <a:glow rad="139700">
                                              <a:srgbClr val="F8E6A2">
                                                <a:alpha val="40000"/>
                                              </a:srgbClr>
                                            </a:glo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𝒏𝒐𝒎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MX" sz="2800" b="1" i="1">
                              <a:solidFill>
                                <a:srgbClr val="FFFF00"/>
                              </a:solidFill>
                              <a:effectLst>
                                <a:glow rad="139700">
                                  <a:srgbClr val="F8E6A2">
                                    <a:alpha val="40000"/>
                                  </a:srgb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s-MX" sz="2800" b="1" i="1" dirty="0">
                  <a:solidFill>
                    <a:srgbClr val="FFFF00"/>
                  </a:solidFill>
                  <a:effectLst>
                    <a:glow rad="139700">
                      <a:srgbClr val="F8E6A2">
                        <a:alpha val="40000"/>
                      </a:srgb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6" name="Rectá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107" y="5055807"/>
                <a:ext cx="3361626" cy="1156599"/>
              </a:xfrm>
              <a:prstGeom prst="rect">
                <a:avLst/>
              </a:prstGeom>
              <a:blipFill rotWithShape="0">
                <a:blip r:embed="rId10"/>
                <a:stretch>
                  <a:fillRect t="-4737" b="-842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Imagen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73295" y="3245777"/>
            <a:ext cx="374356" cy="374356"/>
          </a:xfrm>
          <a:prstGeom prst="rect">
            <a:avLst/>
          </a:prstGeom>
          <a:effectLst>
            <a:outerShdw blurRad="50800" dist="139700" dir="2700000" algn="tl" rotWithShape="0">
              <a:schemeClr val="tx1">
                <a:lumMod val="7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091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3" grpId="0"/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Procedimiento experimental</a:t>
            </a:r>
            <a:endParaRPr lang="es-MX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216131" y="1948101"/>
                <a:ext cx="11820699" cy="39515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indent="-514350">
                  <a:spcBef>
                    <a:spcPts val="600"/>
                  </a:spcBef>
                  <a:buAutoNum type="romanUcPeriod"/>
                </a:pPr>
                <a:r>
                  <a:rPr lang="es-MX" sz="2400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889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Se definen los componentes de incertidumbre tipo A o B y se minimizan en lo posible.</a:t>
                </a:r>
              </a:p>
              <a:p>
                <a:pPr marL="514350" indent="-514350">
                  <a:spcBef>
                    <a:spcPts val="600"/>
                  </a:spcBef>
                  <a:buAutoNum type="romanUcPeriod"/>
                </a:pPr>
                <a:r>
                  <a:rPr lang="es-MX" sz="2400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889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Para las tipo A, se realizan de 5 a 10 mediciones preliminares y se calcula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400" b="0" i="1" dirty="0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i="1" dirty="0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MX" sz="2400" i="1" dirty="0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s-MX" sz="2400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889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.</a:t>
                </a:r>
              </a:p>
              <a:p>
                <a:pPr marL="514350" indent="-514350">
                  <a:spcBef>
                    <a:spcPts val="600"/>
                  </a:spcBef>
                  <a:buAutoNum type="romanUcPeriod"/>
                </a:pPr>
                <a:r>
                  <a:rPr lang="es-MX" sz="2400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889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Con las tipo B, se calcula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400" b="0" i="1" dirty="0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i="1" dirty="0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MX" sz="2400" i="1" dirty="0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𝑛𝑜𝑚</m:t>
                        </m:r>
                      </m:sub>
                    </m:sSub>
                  </m:oMath>
                </a14:m>
                <a:r>
                  <a:rPr lang="es-MX" sz="2400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889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 usando adición en cuadratura y de ser necesario propagación de incertidumbre con un dato representativo.</a:t>
                </a:r>
              </a:p>
              <a:p>
                <a:pPr marL="514350" indent="-514350">
                  <a:spcBef>
                    <a:spcPts val="600"/>
                  </a:spcBef>
                  <a:buAutoNum type="romanUcPeriod"/>
                </a:pPr>
                <a:r>
                  <a:rPr lang="es-MX" sz="2400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889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Se determina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400" b="0" i="1" dirty="0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i="1" dirty="0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MX" sz="2400" i="1" dirty="0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𝑜𝑝</m:t>
                        </m:r>
                      </m:sub>
                    </m:sSub>
                  </m:oMath>
                </a14:m>
                <a:r>
                  <a:rPr lang="es-MX" sz="2400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889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; si es menor al número de mediciones preliminares, se procede con las mediciones preliminares; si es mayor, se realizan las mediciones necesarias.</a:t>
                </a:r>
              </a:p>
              <a:p>
                <a:pPr marL="514350" indent="-514350">
                  <a:spcBef>
                    <a:spcPts val="600"/>
                  </a:spcBef>
                  <a:buAutoNum type="romanUcPeriod"/>
                </a:pPr>
                <a:r>
                  <a:rPr lang="es-MX" sz="2400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889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Se calcula el promedio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MX" sz="2400" i="1" dirty="0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sz="2400" b="0" i="1" dirty="0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s-MX" sz="2400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889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 y la incertidumbre estadística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400" b="0" i="1" dirty="0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i="1" dirty="0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MX" sz="2400" i="1" dirty="0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𝑒𝑠𝑡</m:t>
                        </m:r>
                      </m:sub>
                    </m:sSub>
                  </m:oMath>
                </a14:m>
                <a:r>
                  <a:rPr lang="es-MX" sz="2400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889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.</a:t>
                </a:r>
              </a:p>
              <a:p>
                <a:pPr marL="514350" indent="-514350">
                  <a:spcBef>
                    <a:spcPts val="600"/>
                  </a:spcBef>
                  <a:buAutoNum type="romanUcPeriod"/>
                </a:pPr>
                <a:r>
                  <a:rPr lang="es-MX" sz="2400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889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Se calcula la incertidumbre absoluta de la medición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sz="2400" i="0" dirty="0" smtClean="0">
                        <a:blipFill>
                          <a:blip r:embed="rId2"/>
                          <a:tile tx="0" ty="0" sx="100000" sy="100000" flip="none" algn="tl"/>
                        </a:blipFill>
                        <a:effectLst>
                          <a:glow rad="88900">
                            <a:schemeClr val="tx1">
                              <a:lumMod val="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Δ</m:t>
                    </m:r>
                    <m:r>
                      <a:rPr lang="es-MX" sz="2400" i="1" dirty="0">
                        <a:blipFill>
                          <a:blip r:embed="rId2"/>
                          <a:tile tx="0" ty="0" sx="100000" sy="100000" flip="none" algn="tl"/>
                        </a:blipFill>
                        <a:effectLst>
                          <a:glow rad="88900">
                            <a:schemeClr val="tx1">
                              <a:lumMod val="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MX" sz="2400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889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.</a:t>
                </a:r>
              </a:p>
              <a:p>
                <a:pPr marL="514350" indent="-514350">
                  <a:spcBef>
                    <a:spcPts val="600"/>
                  </a:spcBef>
                  <a:buAutoNum type="romanUcPeriod"/>
                </a:pPr>
                <a:r>
                  <a:rPr lang="es-MX" sz="2400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889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Se expresa el resultado de la medición como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MX" sz="2400" i="1" dirty="0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sz="2400" b="0" i="1" dirty="0" smtClean="0">
                            <a:blipFill>
                              <a:blip r:embed="rId2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s-MX" sz="2400" i="1" dirty="0" smtClean="0">
                        <a:blipFill>
                          <a:blip r:embed="rId2"/>
                          <a:tile tx="0" ty="0" sx="100000" sy="100000" flip="none" algn="tl"/>
                        </a:blipFill>
                        <a:effectLst>
                          <a:glow rad="88900">
                            <a:schemeClr val="tx1">
                              <a:lumMod val="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±</m:t>
                    </m:r>
                    <m:r>
                      <m:rPr>
                        <m:sty m:val="p"/>
                      </m:rPr>
                      <a:rPr lang="es-MX" sz="2400" i="0" dirty="0">
                        <a:blipFill>
                          <a:blip r:embed="rId2"/>
                          <a:tile tx="0" ty="0" sx="100000" sy="100000" flip="none" algn="tl"/>
                        </a:blipFill>
                        <a:effectLst>
                          <a:glow rad="88900">
                            <a:schemeClr val="tx1">
                              <a:lumMod val="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Δ</m:t>
                    </m:r>
                    <m:r>
                      <a:rPr lang="es-MX" sz="2400" i="1" dirty="0">
                        <a:blipFill>
                          <a:blip r:embed="rId2"/>
                          <a:tile tx="0" ty="0" sx="100000" sy="100000" flip="none" algn="tl"/>
                        </a:blipFill>
                        <a:effectLst>
                          <a:glow rad="88900">
                            <a:schemeClr val="tx1">
                              <a:lumMod val="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MX" sz="2400" dirty="0">
                    <a:blipFill>
                      <a:blip r:embed="rId2"/>
                      <a:tile tx="0" ty="0" sx="100000" sy="100000" flip="none" algn="tl"/>
                    </a:blipFill>
                    <a:effectLst>
                      <a:glow rad="889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31" y="1948101"/>
                <a:ext cx="11820699" cy="39515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359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20000" y="252000"/>
            <a:ext cx="9143998" cy="1020762"/>
          </a:xfrm>
        </p:spPr>
        <p:txBody>
          <a:bodyPr>
            <a:normAutofit/>
          </a:bodyPr>
          <a:lstStyle/>
          <a:p>
            <a:r>
              <a:rPr lang="es-MX" sz="4400" b="1" dirty="0">
                <a:effectLst>
                  <a:glow rad="1270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Cte. de gravedad y péndulo.</a:t>
            </a:r>
            <a:endParaRPr lang="es-MX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1425513" y="2839715"/>
                <a:ext cx="2248244" cy="10111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2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50800" dist="1270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MX" sz="3200" i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50800" dist="1270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20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50800" dist="1270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s-MX" sz="32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effectLst>
                                <a:outerShdw blurRad="50800" dist="1270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effectLst>
                                <a:outerShdw blurRad="50800" dist="1270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s-MX" sz="32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effectLst>
                                <a:outerShdw blurRad="50800" dist="1270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s-MX" sz="32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effectLst>
                                <a:outerShdw blurRad="50800" dist="1270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2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effectLst>
                                <a:outerShdw blurRad="50800" dist="1270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p>
                            <m:sSupPr>
                              <m:ctrlPr>
                                <a:rPr lang="es-MX" sz="32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effectLst>
                                    <a:outerShdw blurRad="50800" dist="127000" dir="2700000" algn="tl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2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effectLst>
                                    <a:outerShdw blurRad="50800" dist="127000" dir="2700000" algn="tl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s-MX" sz="32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effectLst>
                                    <a:outerShdw blurRad="50800" dist="127000" dir="2700000" algn="tl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sz="3200" dirty="0">
                  <a:solidFill>
                    <a:schemeClr val="tx1">
                      <a:lumMod val="95000"/>
                    </a:schemeClr>
                  </a:solidFill>
                  <a:effectLst>
                    <a:outerShdw blurRad="50800" dist="1270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513" y="2839715"/>
                <a:ext cx="2248244" cy="1011111"/>
              </a:xfrm>
              <a:prstGeom prst="rect">
                <a:avLst/>
              </a:prstGeom>
              <a:blipFill rotWithShape="0">
                <a:blip r:embed="rId3"/>
                <a:stretch>
                  <a:fillRect b="-903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ángulo 12"/>
          <p:cNvSpPr/>
          <p:nvPr/>
        </p:nvSpPr>
        <p:spPr>
          <a:xfrm>
            <a:off x="262625" y="1714919"/>
            <a:ext cx="53012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spcBef>
                <a:spcPts val="600"/>
              </a:spcBef>
              <a:buAutoNum type="romanUcPeriod"/>
            </a:pPr>
            <a:r>
              <a:rPr lang="es-MX" sz="2400" dirty="0">
                <a:blipFill>
                  <a:blip r:embed="rId4"/>
                  <a:tile tx="0" ty="0" sx="100000" sy="100000" flip="none" algn="tl"/>
                </a:blipFill>
                <a:effectLst>
                  <a:glow rad="88900">
                    <a:schemeClr val="tx1">
                      <a:lumMod val="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Se definen los componentes de incertidumbre tipo A o B y se minimizan en lo posible.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688" y="4073965"/>
            <a:ext cx="3786353" cy="2070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/>
              <p:cNvSpPr/>
              <p:nvPr/>
            </p:nvSpPr>
            <p:spPr>
              <a:xfrm>
                <a:off x="6459397" y="1758969"/>
                <a:ext cx="5458116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indent="-514350">
                  <a:spcBef>
                    <a:spcPts val="600"/>
                  </a:spcBef>
                  <a:buFont typeface="+mj-lt"/>
                  <a:buAutoNum type="romanUcPeriod" startAt="2"/>
                </a:pPr>
                <a:r>
                  <a:rPr lang="es-MX" sz="2400" dirty="0">
                    <a:blipFill>
                      <a:blip r:embed="rId4"/>
                      <a:tile tx="0" ty="0" sx="100000" sy="100000" flip="none" algn="tl"/>
                    </a:blipFill>
                    <a:effectLst>
                      <a:glow rad="889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Para las tipo A, se realizan de 5 a 10 mediciones preliminares y se calcula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400" b="0" i="1" dirty="0" smtClean="0">
                            <a:blipFill>
                              <a:blip r:embed="rId4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i="1" dirty="0" smtClean="0">
                            <a:blipFill>
                              <a:blip r:embed="rId4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MX" sz="2400" i="1" dirty="0" smtClean="0">
                            <a:blipFill>
                              <a:blip r:embed="rId4"/>
                              <a:tile tx="0" ty="0" sx="100000" sy="100000" flip="none" algn="tl"/>
                            </a:blipFill>
                            <a:effectLst>
                              <a:glow rad="88900">
                                <a:schemeClr val="tx1">
                                  <a:lumMod val="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s-MX" sz="2400" dirty="0">
                    <a:blipFill>
                      <a:blip r:embed="rId4"/>
                      <a:tile tx="0" ty="0" sx="100000" sy="100000" flip="none" algn="tl"/>
                    </a:blipFill>
                    <a:effectLst>
                      <a:glow rad="88900">
                        <a:schemeClr val="tx1">
                          <a:lumMod val="75000"/>
                          <a:alpha val="40000"/>
                        </a:schemeClr>
                      </a:glow>
                    </a:effectLst>
                    <a:latin typeface="Bradley Hand ITC" panose="03070402050302030203" pitchFamily="66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Rectá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397" y="1758969"/>
                <a:ext cx="5458116" cy="12003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ctor recto 17"/>
          <p:cNvCxnSpPr/>
          <p:nvPr/>
        </p:nvCxnSpPr>
        <p:spPr>
          <a:xfrm rot="5400000" flipV="1">
            <a:off x="4247644" y="4073965"/>
            <a:ext cx="3528000" cy="0"/>
          </a:xfrm>
          <a:prstGeom prst="line">
            <a:avLst/>
          </a:prstGeom>
          <a:ln w="82550" cmpd="dbl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6000">
                  <a:srgbClr val="FFC000"/>
                </a:gs>
                <a:gs pos="62000">
                  <a:srgbClr val="FFC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296" y="3097297"/>
            <a:ext cx="3684706" cy="339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on Erick I">
  <a:themeElements>
    <a:clrScheme name="Erick II">
      <a:dk1>
        <a:sysClr val="windowText" lastClr="000000"/>
      </a:dk1>
      <a:lt1>
        <a:sysClr val="window" lastClr="FFFFFF"/>
      </a:lt1>
      <a:dk2>
        <a:srgbClr val="323232"/>
      </a:dk2>
      <a:lt2>
        <a:srgbClr val="6B9F25"/>
      </a:lt2>
      <a:accent1>
        <a:srgbClr val="F07F09"/>
      </a:accent1>
      <a:accent2>
        <a:srgbClr val="C00000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89C3E5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Pizarron Erick I" id="{80075848-71A1-41CC-B1AD-CDA139881EAE}" vid="{B14AB966-379F-45D5-B59B-8E67E63B7E1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Pizarron Erick I</Template>
  <TotalTime>4765</TotalTime>
  <Words>1018</Words>
  <Application>Microsoft Office PowerPoint</Application>
  <PresentationFormat>Panorámica</PresentationFormat>
  <Paragraphs>184</Paragraphs>
  <Slides>22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1" baseType="lpstr">
      <vt:lpstr>Arial</vt:lpstr>
      <vt:lpstr>Bradley Hand ITC</vt:lpstr>
      <vt:lpstr>Calibri</vt:lpstr>
      <vt:lpstr>Cambria Math</vt:lpstr>
      <vt:lpstr>Consolas</vt:lpstr>
      <vt:lpstr>Corbel</vt:lpstr>
      <vt:lpstr>Times New Roman</vt:lpstr>
      <vt:lpstr>Wingdings 2</vt:lpstr>
      <vt:lpstr>Pizarron Erick I</vt:lpstr>
      <vt:lpstr>Presentación de PowerPoint</vt:lpstr>
      <vt:lpstr>Resumen</vt:lpstr>
      <vt:lpstr>Comparación de mediciones</vt:lpstr>
      <vt:lpstr>Incertidumbre relativa</vt:lpstr>
      <vt:lpstr>Cifras significativas</vt:lpstr>
      <vt:lpstr>Cifras significativas</vt:lpstr>
      <vt:lpstr>Número óptimo de mediciones</vt:lpstr>
      <vt:lpstr>Procedimiento experimental</vt:lpstr>
      <vt:lpstr>Cte. de gravedad y péndulo.</vt:lpstr>
      <vt:lpstr>Cte. de gravedad y péndulo.</vt:lpstr>
      <vt:lpstr>Cte. de gravedad y péndulo.</vt:lpstr>
      <vt:lpstr>Análisis de graficas</vt:lpstr>
      <vt:lpstr>Análisis de graficas</vt:lpstr>
      <vt:lpstr>Análisis de graficas</vt:lpstr>
      <vt:lpstr>Linealización</vt:lpstr>
      <vt:lpstr>Linealización</vt:lpstr>
      <vt:lpstr>Regresión lineal</vt:lpstr>
      <vt:lpstr>Regresión lineal</vt:lpstr>
      <vt:lpstr>Regresión lineal</vt:lpstr>
      <vt:lpstr>Regresión lineal</vt:lpstr>
      <vt:lpstr>Análisis grafico</vt:lpstr>
      <vt:lpstr>Preguntas???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Erick</dc:creator>
  <cp:lastModifiedBy>Erick</cp:lastModifiedBy>
  <cp:revision>718</cp:revision>
  <dcterms:created xsi:type="dcterms:W3CDTF">2015-07-28T01:21:40Z</dcterms:created>
  <dcterms:modified xsi:type="dcterms:W3CDTF">2023-11-02T16:36:29Z</dcterms:modified>
</cp:coreProperties>
</file>